
<file path=[Content_Types].xml><?xml version="1.0" encoding="utf-8"?>
<Types xmlns="http://schemas.openxmlformats.org/package/2006/content-types">
  <Default ContentType="application/xml" Extension="xml"/>
  <Default ContentType="image/jpeg" Extension="jpeg"/>
  <Default ContentType="image/png" Extension="png"/>
  <Default ContentType="image/jpeg" Extension="jpg"/>
  <Default ContentType="image/x-emf" Extension="emf"/>
  <Default ContentType="image/gif" Extension="gif"/>
  <Default ContentType="application/octet-stream" Extension="svg"/>
  <Default ContentType="application/vnd.openxmlformats-officedocument.presentationml.printerSettings" Extension="bin"/>
  <Default ContentType="application/vnd.openxmlformats-package.relationships+xml" Extension="rels"/>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presentationml.tableStyles+xml" PartName="/ppt/tableStyles.xml"/>
  <Override ContentType="application/vnd.openxmlformats-package.core-properties+xml" PartName="/docProps/core.xml"/>
  <Override ContentType="application/vnd.openxmlformats-officedocument.extended-properties+xml" PartName="/docProps/app.xml"/>
  <Override ContentType="application/vnd.openxmlformats-officedocument.theme+xml" PartName="/ppt/theme/noteTheme.xml"/>
  <Override ContentType="application/vnd.openxmlformats-officedocument.theme+xml" PartName="/ppt/theme/slideTheme.xml"/>
  <Override ContentType="application/vnd.openxmlformats-officedocument.presentationml.slideLayout+xml" PartName="/ppt/slideLayouts/slideLayout1.xml"/>
  <Override ContentType="application/vnd.openxmlformats-officedocument.presentationml.slide+xml" PartName="/ppt/slides/slide1.xml"/>
  <Override ContentType="application/vnd.openxmlformats-officedocument.presentationml.slideLayout+xml" PartName="/ppt/slideLayouts/slideLayout2.xml"/>
  <Override ContentType="application/vnd.openxmlformats-officedocument.presentationml.slide+xml" PartName="/ppt/slides/slide2.xml"/>
  <Override ContentType="application/vnd.openxmlformats-officedocument.presentationml.slideLayout+xml" PartName="/ppt/slideLayouts/slideLayout3.xml"/>
  <Override ContentType="application/vnd.openxmlformats-officedocument.presentationml.slide+xml" PartName="/ppt/slides/slide3.xml"/>
  <Override ContentType="application/vnd.openxmlformats-officedocument.presentationml.slideLayout+xml" PartName="/ppt/slideLayouts/slideLayout4.xml"/>
  <Override ContentType="application/vnd.openxmlformats-officedocument.presentationml.slide+xml" PartName="/ppt/slides/slide4.xml"/>
  <Override ContentType="application/vnd.openxmlformats-officedocument.presentationml.slideLayout+xml" PartName="/ppt/slideLayouts/slideLayout5.xml"/>
  <Override ContentType="application/vnd.openxmlformats-officedocument.presentationml.slide+xml" PartName="/ppt/slides/slide5.xml"/>
  <Override ContentType="application/vnd.openxmlformats-officedocument.presentationml.slideLayout+xml" PartName="/ppt/slideLayouts/slideLayout6.xml"/>
  <Override ContentType="application/vnd.openxmlformats-officedocument.presentationml.slide+xml" PartName="/ppt/slides/slide6.xml"/>
  <Override ContentType="application/vnd.openxmlformats-officedocument.presentationml.slideLayout+xml" PartName="/ppt/slideLayouts/slideLayout7.xml"/>
  <Override ContentType="application/vnd.openxmlformats-officedocument.presentationml.slide+xml" PartName="/ppt/slides/slide7.xml"/>
  <Override ContentType="application/vnd.openxmlformats-officedocument.presentationml.slideLayout+xml" PartName="/ppt/slideLayouts/slideLayout8.xml"/>
  <Override ContentType="application/vnd.openxmlformats-officedocument.presentationml.slide+xml" PartName="/ppt/slides/slide8.xml"/>
  <Override ContentType="application/vnd.openxmlformats-officedocument.presentationml.slideLayout+xml" PartName="/ppt/slideLayouts/slideLayout9.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xml" PartName="/ppt/slides/slide10.xml"/>
  <Override ContentType="application/vnd.openxmlformats-officedocument.presentationml.slideLayout+xml" PartName="/ppt/slideLayouts/slideLayout11.xml"/>
  <Override ContentType="application/vnd.openxmlformats-officedocument.presentationml.slide+xml" PartName="/ppt/slides/slide11.xml"/>
  <Override ContentType="application/vnd.openxmlformats-officedocument.presentationml.slideLayout+xml" PartName="/ppt/slideLayouts/slideLayout12.xml"/>
  <Override ContentType="application/vnd.openxmlformats-officedocument.presentationml.slide+xml" PartName="/ppt/slides/slide12.xml"/>
  <Override ContentType="application/vnd.openxmlformats-officedocument.presentationml.slideLayout+xml" PartName="/ppt/slideLayouts/slideLayout13.xml"/>
  <Override ContentType="application/vnd.openxmlformats-officedocument.presentationml.slide+xml" PartName="/ppt/slides/slide13.xml"/>
  <Override ContentType="application/vnd.openxmlformats-officedocument.presentationml.slideLayout+xml" PartName="/ppt/slideLayouts/slideLayout14.xml"/>
  <Override ContentType="application/vnd.openxmlformats-officedocument.presentationml.slide+xml" PartName="/ppt/slides/slide14.xml"/>
  <Override ContentType="application/vnd.openxmlformats-officedocument.presentationml.slideLayout+xml" PartName="/ppt/slideLayouts/slideLayout15.xml"/>
  <Override ContentType="application/vnd.openxmlformats-officedocument.presentationml.slide+xml" PartName="/ppt/slides/slide15.xml"/>
  <Override ContentType="application/vnd.openxmlformats-officedocument.presentationml.slideLayout+xml" PartName="/ppt/slideLayouts/slideLayout16.xml"/>
  <Override ContentType="application/vnd.openxmlformats-officedocument.presentationml.slide+xml" PartName="/ppt/slides/slide16.xml"/>
  <Override ContentType="application/vnd.openxmlformats-officedocument.presentationml.slideLayout+xml" PartName="/ppt/slideLayouts/slideLayout17.xml"/>
  <Override ContentType="application/vnd.openxmlformats-officedocument.presentationml.slide+xml" PartName="/ppt/slides/slide17.xml"/>
  <Override ContentType="application/vnd.openxmlformats-officedocument.presentationml.slideLayout+xml" PartName="/ppt/slideLayouts/slideLayout18.xml"/>
  <Override ContentType="application/vnd.openxmlformats-officedocument.presentationml.slide+xml" PartName="/ppt/slides/slide18.xml"/>
  <Override ContentType="application/vnd.openxmlformats-officedocument.presentationml.slideLayout+xml" PartName="/ppt/slideLayouts/slideLayout19.xml"/>
  <Override ContentType="application/vnd.openxmlformats-officedocument.presentationml.slide+xml" PartName="/ppt/slides/slide19.xml"/>
  <Override ContentType="application/vnd.openxmlformats-officedocument.presentationml.slideLayout+xml" PartName="/ppt/slideLayouts/slideLayout20.xml"/>
  <Override ContentType="application/vnd.openxmlformats-officedocument.presentationml.slide+xml" PartName="/ppt/slides/slide20.xml"/>
  <Override ContentType="application/vnd.openxmlformats-officedocument.presentationml.slideLayout+xml" PartName="/ppt/slideLayouts/slideLayout21.xml"/>
  <Override ContentType="application/vnd.openxmlformats-officedocument.presentationml.slide+xml" PartName="/ppt/slides/slide21.xml"/>
  <Override ContentType="application/vnd.openxmlformats-officedocument.presentationml.slideLayout+xml" PartName="/ppt/slideLayouts/slideLayout22.xml"/>
  <Override ContentType="application/vnd.openxmlformats-officedocument.presentationml.slide+xml" PartName="/ppt/slides/slide22.xml"/>
  <Override ContentType="application/vnd.openxmlformats-officedocument.presentationml.slideLayout+xml" PartName="/ppt/slideLayouts/slideLayout23.xml"/>
  <Override ContentType="application/vnd.openxmlformats-officedocument.presentationml.slide+xml" PartName="/ppt/slides/slide23.xml"/>
  <Override ContentType="application/vnd.openxmlformats-officedocument.presentationml.slideLayout+xml" PartName="/ppt/slideLayouts/slideLayout24.xml"/>
  <Override ContentType="application/vnd.openxmlformats-officedocument.presentationml.slide+xml" PartName="/ppt/slides/slide24.xml"/>
  <Override ContentType="application/vnd.openxmlformats-officedocument.presentationml.slideLayout+xml" PartName="/ppt/slideLayouts/slideLayout25.xml"/>
  <Override ContentType="application/vnd.openxmlformats-officedocument.presentationml.slide+xml" PartName="/ppt/slides/slide25.xml"/>
  <Override ContentType="application/vnd.openxmlformats-officedocument.presentationml.slideLayout+xml" PartName="/ppt/slideLayouts/slideLayout26.xml"/>
  <Override ContentType="application/vnd.openxmlformats-officedocument.presentationml.slide+xml" PartName="/ppt/slides/slide26.xml"/>
  <Override ContentType="application/vnd.openxmlformats-officedocument.presentationml.slideLayout+xml" PartName="/ppt/slideLayouts/slideLayout27.xml"/>
  <Override ContentType="application/vnd.openxmlformats-officedocument.presentationml.slide+xml" PartName="/ppt/slides/slide27.xml"/>
  <Override ContentType="application/vnd.openxmlformats-officedocument.presentationml.slideLayout+xml" PartName="/ppt/slideLayouts/slideLayout28.xml"/>
  <Override ContentType="application/vnd.openxmlformats-officedocument.presentationml.slide+xml" PartName="/ppt/slides/slide28.xml"/>
  <Override ContentType="application/vnd.openxmlformats-officedocument.presentationml.slideLayout+xml" PartName="/ppt/slideLayouts/slideLayout29.xml"/>
  <Override ContentType="application/vnd.openxmlformats-officedocument.presentationml.slide+xml" PartName="/ppt/slides/slide29.xml"/>
  <Override ContentType="application/vnd.openxmlformats-officedocument.presentationml.slideLayout+xml" PartName="/ppt/slideLayouts/slideLayout30.xml"/>
  <Override ContentType="application/vnd.openxmlformats-officedocument.presentationml.slide+xml" PartName="/ppt/slides/slide30.xml"/>
  <Override ContentType="application/vnd.openxmlformats-officedocument.presentationml.slideLayout+xml" PartName="/ppt/slideLayouts/slideLayout31.xml"/>
  <Override ContentType="application/vnd.openxmlformats-officedocument.presentationml.slide+xml" PartName="/ppt/slides/slide31.xml"/>
  <Override ContentType="application/vnd.openxmlformats-officedocument.presentationml.slideLayout+xml" PartName="/ppt/slideLayouts/slideLayout32.xml"/>
  <Override ContentType="application/vnd.openxmlformats-officedocument.presentationml.slide+xml" PartName="/ppt/slides/slide32.xml"/>
  <Override ContentType="application/vnd.openxmlformats-officedocument.presentationml.slideLayout+xml" PartName="/ppt/slideLayouts/slideLayout33.xml"/>
  <Override ContentType="application/vnd.openxmlformats-officedocument.presentationml.slide+xml" PartName="/ppt/slides/slide33.xml"/>
  <Override ContentType="application/vnd.openxmlformats-officedocument.presentationml.slideLayout+xml" PartName="/ppt/slideLayouts/slideLayout34.xml"/>
  <Override ContentType="application/vnd.openxmlformats-officedocument.presentationml.slide+xml" PartName="/ppt/slides/slide34.xml"/>
  <Override ContentType="application/vnd.openxmlformats-officedocument.presentationml.slideLayout+xml" PartName="/ppt/slideLayouts/slideLayout35.xml"/>
  <Override ContentType="application/vnd.openxmlformats-officedocument.presentationml.slide+xml" PartName="/ppt/slides/slide35.xml"/>
  <Override ContentType="application/vnd.openxmlformats-officedocument.presentationml.slideLayout+xml" PartName="/ppt/slideLayouts/slideLayout36.xml"/>
  <Override ContentType="application/vnd.openxmlformats-officedocument.presentationml.slide+xml" PartName="/ppt/slides/slide36.xml"/>
  <Override ContentType="application/vnd.openxmlformats-officedocument.presentationml.slideLayout+xml" PartName="/ppt/slideLayouts/slideLayout37.xml"/>
  <Override ContentType="application/vnd.openxmlformats-officedocument.presentationml.slide+xml" PartName="/ppt/slides/slide37.xml"/>
  <Override ContentType="application/vnd.openxmlformats-officedocument.presentationml.slideLayout+xml" PartName="/ppt/slideLayouts/slideLayout38.xml"/>
  <Override ContentType="application/vnd.openxmlformats-officedocument.presentationml.slide+xml" PartName="/ppt/slides/slide38.xml"/>
  <Override ContentType="application/vnd.openxmlformats-officedocument.presentationml.slideLayout+xml" PartName="/ppt/slideLayouts/slideLayout39.xml"/>
  <Override ContentType="application/vnd.openxmlformats-officedocument.presentationml.slide+xml" PartName="/ppt/slides/slide39.xml"/>
  <Override ContentType="application/vnd.openxmlformats-officedocument.presentationml.slideLayout+xml" PartName="/ppt/slideLayouts/slideLayout40.xml"/>
  <Override ContentType="application/vnd.openxmlformats-officedocument.presentationml.slide+xml" PartName="/ppt/slides/slide40.xml"/>
  <Override ContentType="application/vnd.openxmlformats-officedocument.presentationml.slideLayout+xml" PartName="/ppt/slideLayouts/slideLayout41.xml"/>
  <Override ContentType="application/vnd.openxmlformats-officedocument.presentationml.slide+xml" PartName="/ppt/slides/slide41.xml"/>
  <Override ContentType="application/vnd.openxmlformats-officedocument.presentationml.slideLayout+xml" PartName="/ppt/slideLayouts/slideLayout42.xml"/>
  <Override ContentType="application/vnd.openxmlformats-officedocument.presentationml.slide+xml" PartName="/ppt/slides/slide42.xml"/>
  <Override ContentType="application/vnd.openxmlformats-officedocument.presentationml.slideLayout+xml" PartName="/ppt/slideLayouts/slideLayout43.xml"/>
  <Override ContentType="application/vnd.openxmlformats-officedocument.presentationml.slide+xml" PartName="/ppt/slides/slide43.xml"/>
  <Override ContentType="application/vnd.openxmlformats-officedocument.presentationml.slideLayout+xml" PartName="/ppt/slideLayouts/slideLayout44.xml"/>
  <Override ContentType="application/vnd.openxmlformats-officedocument.presentationml.slide+xml" PartName="/ppt/slides/slide44.xml"/>
  <Override ContentType="application/vnd.openxmlformats-officedocument.presentationml.slideLayout+xml" PartName="/ppt/slideLayouts/slideLayout45.xml"/>
  <Override ContentType="application/vnd.openxmlformats-officedocument.presentationml.slide+xml" PartName="/ppt/slides/slide45.xml"/>
  <Override ContentType="application/vnd.openxmlformats-officedocument.presentationml.slideLayout+xml" PartName="/ppt/slideLayouts/slideLayout46.xml"/>
  <Override ContentType="application/vnd.openxmlformats-officedocument.presentationml.slide+xml" PartName="/ppt/slides/slide46.xml"/>
  <Override ContentType="application/vnd.openxmlformats-officedocument.presentationml.slideLayout+xml" PartName="/ppt/slideLayouts/slideLayout47.xml"/>
  <Override ContentType="application/vnd.openxmlformats-officedocument.presentationml.slide+xml" PartName="/ppt/slides/slide47.xml"/>
  <Override ContentType="application/vnd.openxmlformats-officedocument.presentationml.slideLayout+xml" PartName="/ppt/slideLayouts/slideLayout48.xml"/>
  <Override ContentType="application/vnd.openxmlformats-officedocument.presentationml.slide+xml" PartName="/ppt/slides/slide48.xml"/>
  <Override ContentType="application/vnd.openxmlformats-officedocument.presentationml.slideLayout+xml" PartName="/ppt/slideLayouts/slideLayout49.xml"/>
  <Override ContentType="application/vnd.openxmlformats-officedocument.presentationml.slide+xml" PartName="/ppt/slides/slide49.xml"/>
  <Override ContentType="application/vnd.openxmlformats-officedocument.presentationml.slideLayout+xml" PartName="/ppt/slideLayouts/slideLayout50.xml"/>
  <Override ContentType="application/vnd.openxmlformats-officedocument.presentationml.slide+xml" PartName="/ppt/slides/slide50.xml"/>
  <Override ContentType="application/vnd.openxmlformats-officedocument.presentationml.slideLayout+xml" PartName="/ppt/slideLayouts/slideLayout51.xml"/>
  <Override ContentType="application/vnd.openxmlformats-officedocument.presentationml.slide+xml" PartName="/ppt/slides/slide51.xml"/>
  <Override ContentType="application/vnd.openxmlformats-officedocument.presentationml.slideLayout+xml" PartName="/ppt/slideLayouts/slideLayout52.xml"/>
  <Override ContentType="application/vnd.openxmlformats-officedocument.presentationml.slide+xml" PartName="/ppt/slides/slide52.xml"/>
  <Override ContentType="application/vnd.openxmlformats-officedocument.presentationml.slideLayout+xml" PartName="/ppt/slideLayouts/slideLayout53.xml"/>
  <Override ContentType="application/vnd.openxmlformats-officedocument.presentationml.slide+xml" PartName="/ppt/slides/slide53.xml"/>
  <Override ContentType="application/vnd.openxmlformats-officedocument.presentationml.slideLayout+xml" PartName="/ppt/slideLayouts/slideLayout54.xml"/>
  <Override ContentType="application/vnd.openxmlformats-officedocument.presentationml.slide+xml" PartName="/ppt/slides/slide54.xml"/>
  <Override ContentType="application/vnd.openxmlformats-officedocument.presentationml.slideLayout+xml" PartName="/ppt/slideLayouts/slideLayout55.xml"/>
  <Override ContentType="application/vnd.openxmlformats-officedocument.presentationml.slide+xml" PartName="/ppt/slides/slide55.xml"/>
  <Override ContentType="application/vnd.openxmlformats-officedocument.presentationml.slideLayout+xml" PartName="/ppt/slideLayouts/slideLayout56.xml"/>
  <Override ContentType="application/vnd.openxmlformats-officedocument.presentationml.slide+xml" PartName="/ppt/slides/slide56.xml"/>
  <Override ContentType="application/vnd.openxmlformats-officedocument.presentationml.slideLayout+xml" PartName="/ppt/slideLayouts/slideLayout57.xml"/>
  <Override ContentType="application/vnd.openxmlformats-officedocument.presentationml.slide+xml" PartName="/ppt/slides/slide57.xml"/>
  <Override ContentType="application/vnd.openxmlformats-officedocument.presentationml.slideLayout+xml" PartName="/ppt/slideLayouts/slideLayout58.xml"/>
  <Override ContentType="application/vnd.openxmlformats-officedocument.presentationml.slide+xml" PartName="/ppt/slides/slide58.xml"/>
  <Override ContentType="application/vnd.openxmlformats-officedocument.presentationml.slideLayout+xml" PartName="/ppt/slideLayouts/slideLayout59.xml"/>
  <Override ContentType="application/vnd.openxmlformats-officedocument.presentationml.slide+xml" PartName="/ppt/slides/slide59.xml"/>
  <Override ContentType="application/vnd.openxmlformats-officedocument.presentationml.slideLayout+xml" PartName="/ppt/slideLayouts/slideLayout60.xml"/>
  <Override ContentType="application/vnd.openxmlformats-officedocument.presentationml.slide+xml" PartName="/ppt/slides/slide60.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 Id="rId2" Target="docProps/core.xml" Type="http://schemas.openxmlformats.org/package/2006/relationships/metadata/core-properties"/>
  <Relationship Id="rId3" Target="docProps/app.xml" Type="http://schemas.openxmlformats.org/officeDocument/2006/relationships/extended-properties"/>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
  </p:notesMasterIdLst>
  <p:sldIdLst>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564"/>
    <p:restoredTop autoAdjust="0" sz="94671"/>
  </p:normalViewPr>
  <p:slideViewPr>
    <p:cSldViewPr snapToGrid="0" snapToObjects="1">
      <p:cViewPr varScale="1">
        <p:scale>
          <a:sx d="100" n="72"/>
          <a:sy d="100" n="72"/>
        </p:scale>
        <p:origin x="-1520" y="-104"/>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printerSettings/printerSettings1.bin" Type="http://schemas.openxmlformats.org/officeDocument/2006/relationships/printerSettings"/>
  <Relationship Id="rId3" Target="notesMasters/notesMaster1.xml" Type="http://schemas.openxmlformats.org/officeDocument/2006/relationships/notesMaster"/>
  <Relationship Id="rId4" Target="presProps.xml" Type="http://schemas.openxmlformats.org/officeDocument/2006/relationships/presProps"/>
  <Relationship Id="rId5" Target="viewProps.xml" Type="http://schemas.openxmlformats.org/officeDocument/2006/relationships/viewProps"/>
  <Relationship Id="rId6" Target="tableStyles.xml" Type="http://schemas.openxmlformats.org/officeDocument/2006/relationships/tableStyles"/>
  <Relationship Id="rId7" Target="theme/slideTheme.xml" Type="http://schemas.openxmlformats.org/officeDocument/2006/relationships/theme"/>
<Relationship Id="rId8" Target="slides/slide1.xml" Type="http://schemas.openxmlformats.org/officeDocument/2006/relationships/slide"/><Relationship Id="rId9" Target="slides/slide2.xml" Type="http://schemas.openxmlformats.org/officeDocument/2006/relationships/slide"/><Relationship Id="rId10" Target="slides/slide3.xml" Type="http://schemas.openxmlformats.org/officeDocument/2006/relationships/slide"/><Relationship Id="rId11" Target="slides/slide4.xml" Type="http://schemas.openxmlformats.org/officeDocument/2006/relationship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slides/slide47.xml" Type="http://schemas.openxmlformats.org/officeDocument/2006/relationships/slide"/><Relationship Id="rId55" Target="slides/slide48.xml" Type="http://schemas.openxmlformats.org/officeDocument/2006/relationships/slide"/><Relationship Id="rId56" Target="slides/slide49.xml" Type="http://schemas.openxmlformats.org/officeDocument/2006/relationships/slide"/><Relationship Id="rId57" Target="slides/slide50.xml" Type="http://schemas.openxmlformats.org/officeDocument/2006/relationships/slide"/><Relationship Id="rId58" Target="slides/slide51.xml" Type="http://schemas.openxmlformats.org/officeDocument/2006/relationships/slide"/><Relationship Id="rId59" Target="slides/slide52.xml" Type="http://schemas.openxmlformats.org/officeDocument/2006/relationships/slide"/><Relationship Id="rId60" Target="slides/slide53.xml" Type="http://schemas.openxmlformats.org/officeDocument/2006/relationships/slide"/><Relationship Id="rId61" Target="slides/slide54.xml" Type="http://schemas.openxmlformats.org/officeDocument/2006/relationships/slide"/><Relationship Id="rId62" Target="slides/slide55.xml" Type="http://schemas.openxmlformats.org/officeDocument/2006/relationships/slide"/><Relationship Id="rId63" Target="slides/slide56.xml" Type="http://schemas.openxmlformats.org/officeDocument/2006/relationships/slide"/><Relationship Id="rId64" Target="slides/slide57.xml" Type="http://schemas.openxmlformats.org/officeDocument/2006/relationships/slide"/><Relationship Id="rId65" Target="slides/slide58.xml" Type="http://schemas.openxmlformats.org/officeDocument/2006/relationships/slide"/><Relationship Id="rId66" Target="slides/slide59.xml" Type="http://schemas.openxmlformats.org/officeDocument/2006/relationships/slide"/><Relationship Id="rId67" Target="slides/slide60.xml" Type="http://schemas.openxmlformats.org/officeDocument/2006/relationships/slide"/></Relationships>

</file>

<file path=ppt/notesMasters/_rels/notesMaster1.xml.rels><?xml version="1.0" encoding="UTF-8" standalone="yes"?>
<Relationships xmlns="http://schemas.openxmlformats.org/package/2006/relationships">
  <Relationship Id="rId1" Target="../theme/noteTheme.xml" Type="http://schemas.openxmlformats.org/officeDocument/2006/relationships/theme"/>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7200"/>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7200"/>
          </a:xfrm>
          <a:prstGeom prst="rect">
            <a:avLst/>
          </a:prstGeom>
        </p:spPr>
        <p:txBody>
          <a:bodyPr bIns="45720" lIns="91440" rIns="91440" rtlCol="0" tIns="45720" vert="horz"/>
          <a:lstStyle>
            <a:lvl1pPr algn="r">
              <a:defRPr sz="1200"/>
            </a:lvl1pPr>
          </a:lstStyle>
          <a:p>
            <a:fld id="{5A3F0FA6-DD01-074D-9B83-F351BC58F837}" type="datetimeFigureOut">
              <a:rPr lang="en-US" smtClean="0"/>
              <a:t>11/20/13</a:t>
            </a:fld>
            <a:endParaRPr lang="en-US"/>
          </a:p>
        </p:txBody>
      </p:sp>
      <p:sp>
        <p:nvSpPr>
          <p:cNvPr id="4" name="Slide Image Placeholder 3"/>
          <p:cNvSpPr>
            <a:spLocks noChangeAspect="1" noGrp="1" noRot="1"/>
          </p:cNvSpPr>
          <p:nvPr>
            <p:ph idx="2" type="sldImg"/>
          </p:nvPr>
        </p:nvSpPr>
        <p:spPr>
          <a:xfrm>
            <a:off x="1143000" y="685800"/>
            <a:ext cx="4572000" cy="34290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343400"/>
            <a:ext cx="5486400" cy="411480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7200"/>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7200"/>
          </a:xfrm>
          <a:prstGeom prst="rect">
            <a:avLst/>
          </a:prstGeom>
        </p:spPr>
        <p:txBody>
          <a:bodyPr anchor="b" bIns="45720" lIns="91440" rIns="91440" rtlCol="0" tIns="45720" vert="horz"/>
          <a:lstStyle>
            <a:lvl1pPr algn="r">
              <a:defRPr sz="1200"/>
            </a:lvl1pPr>
          </a:lstStyle>
          <a:p>
            <a:fld id="{9B044979-84E1-504C-B1EE-E22D39373971}" type="slidenum">
              <a:rPr lang="en-US" smtClean="0"/>
              <a:t>‹#›</a:t>
            </a:fld>
            <a:endParaRPr lang="en-US"/>
          </a:p>
        </p:txBody>
      </p:sp>
    </p:spTree>
    <p:extLst>
      <p:ext uri="{BB962C8B-B14F-4D97-AF65-F5344CB8AC3E}">
        <p14:creationId xmlns:p14="http://schemas.microsoft.com/office/powerpoint/2010/main" val="2056911298"/>
      </p:ext>
    </p:extLst>
  </p:cSld>
  <p:clrMap accent1="accent1" accent2="accent2" accent3="accent3" accent4="accent4" accent5="accent5" accent6="accent6" bg1="lt1" bg2="lt2" folHlink="folHlink" hlink="hlink" tx1="dk1" tx2="dk2"/>
  <p:notesStyle>
    <a:lvl1pPr algn="l" defTabSz="457200" eaLnBrk="1" hangingPunct="1" latinLnBrk="0" marL="0" rtl="0">
      <a:defRPr kern="1200" sz="1200">
        <a:solidFill>
          <a:schemeClr val="tx1"/>
        </a:solidFill>
        <a:latin typeface="+mn-lt"/>
        <a:ea typeface="+mn-ea"/>
        <a:cs typeface="+mn-cs"/>
      </a:defRPr>
    </a:lvl1pPr>
    <a:lvl2pPr algn="l" defTabSz="457200" eaLnBrk="1" hangingPunct="1" latinLnBrk="0" marL="457200" rtl="0">
      <a:defRPr kern="1200" sz="1200">
        <a:solidFill>
          <a:schemeClr val="tx1"/>
        </a:solidFill>
        <a:latin typeface="+mn-lt"/>
        <a:ea typeface="+mn-ea"/>
        <a:cs typeface="+mn-cs"/>
      </a:defRPr>
    </a:lvl2pPr>
    <a:lvl3pPr algn="l" defTabSz="457200" eaLnBrk="1" hangingPunct="1" latinLnBrk="0" marL="914400" rtl="0">
      <a:defRPr kern="1200" sz="1200">
        <a:solidFill>
          <a:schemeClr val="tx1"/>
        </a:solidFill>
        <a:latin typeface="+mn-lt"/>
        <a:ea typeface="+mn-ea"/>
        <a:cs typeface="+mn-cs"/>
      </a:defRPr>
    </a:lvl3pPr>
    <a:lvl4pPr algn="l" defTabSz="457200" eaLnBrk="1" hangingPunct="1" latinLnBrk="0" marL="1371600" rtl="0">
      <a:defRPr kern="1200" sz="1200">
        <a:solidFill>
          <a:schemeClr val="tx1"/>
        </a:solidFill>
        <a:latin typeface="+mn-lt"/>
        <a:ea typeface="+mn-ea"/>
        <a:cs typeface="+mn-cs"/>
      </a:defRPr>
    </a:lvl4pPr>
    <a:lvl5pPr algn="l" defTabSz="457200" eaLnBrk="1" hangingPunct="1" latinLnBrk="0" marL="1828800" rtl="0">
      <a:defRPr kern="1200" sz="1200">
        <a:solidFill>
          <a:schemeClr val="tx1"/>
        </a:solidFill>
        <a:latin typeface="+mn-lt"/>
        <a:ea typeface="+mn-ea"/>
        <a:cs typeface="+mn-cs"/>
      </a:defRPr>
    </a:lvl5pPr>
    <a:lvl6pPr algn="l" defTabSz="457200" eaLnBrk="1" hangingPunct="1" latinLnBrk="0" marL="2286000" rtl="0">
      <a:defRPr kern="1200" sz="1200">
        <a:solidFill>
          <a:schemeClr val="tx1"/>
        </a:solidFill>
        <a:latin typeface="+mn-lt"/>
        <a:ea typeface="+mn-ea"/>
        <a:cs typeface="+mn-cs"/>
      </a:defRPr>
    </a:lvl6pPr>
    <a:lvl7pPr algn="l" defTabSz="457200" eaLnBrk="1" hangingPunct="1" latinLnBrk="0" marL="2743200" rtl="0">
      <a:defRPr kern="1200" sz="1200">
        <a:solidFill>
          <a:schemeClr val="tx1"/>
        </a:solidFill>
        <a:latin typeface="+mn-lt"/>
        <a:ea typeface="+mn-ea"/>
        <a:cs typeface="+mn-cs"/>
      </a:defRPr>
    </a:lvl7pPr>
    <a:lvl8pPr algn="l" defTabSz="457200" eaLnBrk="1" hangingPunct="1" latinLnBrk="0" marL="3200400" rtl="0">
      <a:defRPr kern="1200" sz="1200">
        <a:solidFill>
          <a:schemeClr val="tx1"/>
        </a:solidFill>
        <a:latin typeface="+mn-lt"/>
        <a:ea typeface="+mn-ea"/>
        <a:cs typeface="+mn-cs"/>
      </a:defRPr>
    </a:lvl8pPr>
    <a:lvl9pPr algn="l" defTabSz="457200" eaLnBrk="1" hangingPunct="1" latinLnBrk="0" marL="3657600" rtl="0">
      <a:defRPr kern="1200"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24400"/>
            <a:ext cx="3581400" cy="381000"/>
          </a:xfrm>
          <a:prstGeom prst="rect">
            <a:avLst/>
          </a:prstGeom>
        </p:spPr>
        <p:txBody>
          <a:bodyPr vert="horz" lIns="0" tIns="0" rIns="0" bIns="0"/>
          <a:lstStyle>
            <a:lvl1pPr>
              <a:defRPr sz="2000" b="0">
                <a:solidFill>
                  <a:schemeClr val="bg2"/>
                </a:solidFill>
              </a:defRPr>
            </a:lvl1pPr>
          </a:lstStyle>
          <a:p>
            <a:r>
              <a:rPr lang="en-US" dirty="0" smtClean="0"/>
              <a:t>Boundless Lecture Slides</a:t>
            </a:r>
            <a:endParaRPr lang="en-US" dirty="0"/>
          </a:p>
        </p:txBody>
      </p:sp>
    </p:spTree>
    <p:extLst>
      <p:ext uri="{BB962C8B-B14F-4D97-AF65-F5344CB8AC3E}">
        <p14:creationId xmlns:p14="http://schemas.microsoft.com/office/powerpoint/2010/main" val="277237269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_platform">
    <p:spTree>
      <p:nvGrpSpPr>
        <p:cNvPr id="1" name=""/>
        <p:cNvGrpSpPr/>
        <p:nvPr/>
      </p:nvGrpSpPr>
      <p:grpSpPr>
        <a:xfrm>
          <a:off x="0" y="0"/>
          <a:ext cx="0" cy="0"/>
          <a:chOff x="0" y="0"/>
          <a:chExt cx="0" cy="0"/>
        </a:xfrm>
      </p:grpSpPr>
      <p:sp>
        <p:nvSpPr>
          <p:cNvPr id="7" name="Title 6"/>
          <p:cNvSpPr>
            <a:spLocks noGrp="1"/>
          </p:cNvSpPr>
          <p:nvPr>
            <p:ph type="title"/>
          </p:nvPr>
        </p:nvSpPr>
        <p:spPr>
          <a:xfrm>
            <a:off x="3429000" y="274638"/>
            <a:ext cx="5410200" cy="5635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6019800" y="1219200"/>
            <a:ext cx="2819400" cy="5029200"/>
          </a:xfrm>
          <a:prstGeom prst="rect">
            <a:avLst/>
          </a:prstGeom>
        </p:spPr>
        <p:txBody>
          <a:bodyPr vert="horz" lIns="0" tIns="0" rIns="0" bIns="0"/>
          <a:lstStyle>
            <a:lvl1pPr algn="l">
              <a:defRPr>
                <a:solidFill>
                  <a:schemeClr val="tx2"/>
                </a:solidFill>
              </a:defRPr>
            </a:lvl1pPr>
            <a:lvl2pPr marL="0" indent="0" algn="l">
              <a:lnSpc>
                <a:spcPct val="110000"/>
              </a:lnSpc>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68375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_boundles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29000" y="990600"/>
            <a:ext cx="5410200" cy="5410200"/>
          </a:xfrm>
          <a:prstGeom prst="rect">
            <a:avLst/>
          </a:prstGeom>
        </p:spPr>
        <p:txBody>
          <a:bodyPr vert="horz" lIns="0" tIns="0" rIns="0" bIns="0"/>
          <a:lstStyle>
            <a:lvl1pPr marL="0" indent="0">
              <a:defRPr sz="1000">
                <a:solidFill>
                  <a:srgbClr val="808080"/>
                </a:solidFill>
              </a:defRPr>
            </a:lvl1pPr>
            <a:lvl2pPr marL="0" indent="0">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429000" y="274638"/>
            <a:ext cx="5410200" cy="7159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70381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33700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header">
    <p:spTree>
      <p:nvGrpSpPr>
        <p:cNvPr id="1" name=""/>
        <p:cNvGrpSpPr/>
        <p:nvPr/>
      </p:nvGrpSpPr>
      <p:grpSpPr>
        <a:xfrm>
          <a:off x="0" y="0"/>
          <a:ext cx="0" cy="0"/>
          <a:chOff x="0" y="0"/>
          <a:chExt cx="0" cy="0"/>
        </a:xfrm>
      </p:grpSpPr>
      <p:sp>
        <p:nvSpPr>
          <p:cNvPr id="5" name="Line 5"/>
          <p:cNvSpPr>
            <a:spLocks noChangeShapeType="1"/>
          </p:cNvSpPr>
          <p:nvPr userDrawn="1"/>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userDrawn="1"/>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userDrawn="1"/>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457200" y="5029200"/>
            <a:ext cx="8229600" cy="1143000"/>
          </a:xfrm>
          <a:prstGeom prst="rect">
            <a:avLst/>
          </a:prstGeom>
        </p:spPr>
        <p:txBody>
          <a:bodyPr vert="horz"/>
          <a:lstStyle>
            <a:lvl1pPr>
              <a:defRPr sz="48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345627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
  <Relationship Id="rId1" Target="../theme/slideTheme.xml" Type="http://schemas.openxmlformats.org/officeDocument/2006/relationships/theme"/>
<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xmlns:p14="http://schemas.microsoft.com/office/powerpoint/2010/main"/>
  <p:txStyles>
    <p:titleStyle>
      <a:lvl1pPr algn="l" eaLnBrk="1" fontAlgn="base" hangingPunct="1" rtl="0">
        <a:spcBef>
          <a:spcPct val="0"/>
        </a:spcBef>
        <a:spcAft>
          <a:spcPct val="0"/>
        </a:spcAft>
        <a:defRPr b="1" sz="3000">
          <a:solidFill>
            <a:srgbClr val="FFFFFF"/>
          </a:solidFill>
          <a:latin typeface="+mj-lt"/>
          <a:ea typeface="+mj-ea"/>
          <a:cs typeface="+mj-cs"/>
          <a:sym charset="0" typeface="Helvetica Neue"/>
        </a:defRPr>
      </a:lvl1pPr>
      <a:lvl2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2pPr>
      <a:lvl3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3pPr>
      <a:lvl4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4pPr>
      <a:lvl5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5pPr>
      <a:lvl6pPr algn="l" eaLnBrk="1" fontAlgn="base" hangingPunct="1" marL="4572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6pPr>
      <a:lvl7pPr algn="l" eaLnBrk="1" fontAlgn="base" hangingPunct="1" marL="9144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7pPr>
      <a:lvl8pPr algn="l" eaLnBrk="1" fontAlgn="base" hangingPunct="1" marL="13716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8pPr>
      <a:lvl9pPr algn="l" eaLnBrk="1" fontAlgn="base" hangingPunct="1" marL="18288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9pPr>
    </p:titleStyle>
    <p:bodyStyle>
      <a:lvl1pPr algn="l" eaLnBrk="1" fontAlgn="base" hangingPunct="1" indent="-342900" marL="342900" rtl="0">
        <a:spcBef>
          <a:spcPts val="800"/>
        </a:spcBef>
        <a:spcAft>
          <a:spcPct val="0"/>
        </a:spcAft>
        <a:defRPr sz="1400">
          <a:solidFill>
            <a:schemeClr val="tx1"/>
          </a:solidFill>
          <a:latin typeface="+mn-lt"/>
          <a:ea typeface="+mn-ea"/>
          <a:cs typeface="+mn-cs"/>
          <a:sym charset="0" typeface="Helvetica Neue"/>
        </a:defRPr>
      </a:lvl1pPr>
      <a:lvl2pPr algn="l" eaLnBrk="1" fontAlgn="base" hangingPunct="1" indent="-127000" marL="127000" rtl="0">
        <a:spcBef>
          <a:spcPts val="400"/>
        </a:spcBef>
        <a:spcAft>
          <a:spcPct val="0"/>
        </a:spcAft>
        <a:buClr>
          <a:srgbClr val="828282"/>
        </a:buClr>
        <a:buSzPct val="100000"/>
        <a:buFont charset="0" typeface="Arial"/>
        <a:buChar char="•"/>
        <a:defRPr sz="1200">
          <a:solidFill>
            <a:srgbClr val="828282"/>
          </a:solidFill>
          <a:latin charset="0" typeface="Arial"/>
          <a:ea typeface="+mn-ea"/>
          <a:cs typeface="+mn-cs"/>
          <a:sym charset="0" typeface="Arial"/>
        </a:defRPr>
      </a:lvl2pPr>
      <a:lvl3pPr algn="l" eaLnBrk="1" fontAlgn="base" hangingPunct="1" indent="-127000" marL="393700" rtl="0">
        <a:spcBef>
          <a:spcPts val="600"/>
        </a:spcBef>
        <a:spcAft>
          <a:spcPct val="0"/>
        </a:spcAft>
        <a:buClr>
          <a:srgbClr val="828282"/>
        </a:buClr>
        <a:buSzPct val="100000"/>
        <a:buFont charset="0" typeface="Helvetica Neue"/>
        <a:buChar char="-"/>
        <a:defRPr sz="1200">
          <a:solidFill>
            <a:srgbClr val="828282"/>
          </a:solidFill>
          <a:latin typeface="+mn-lt"/>
          <a:ea typeface="+mn-ea"/>
          <a:cs typeface="+mn-cs"/>
          <a:sym charset="0" typeface="Helvetica Neue"/>
        </a:defRPr>
      </a:lvl3pPr>
      <a:lvl4pPr algn="l" eaLnBrk="1" fontAlgn="base" hangingPunct="1" indent="-228600" marL="1562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4pPr>
      <a:lvl5pPr algn="l" eaLnBrk="1" fontAlgn="base" hangingPunct="1" indent="-228600" marL="20193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5pPr>
      <a:lvl6pPr algn="l" eaLnBrk="1" fontAlgn="base" hangingPunct="1" indent="-228600" marL="24765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6pPr>
      <a:lvl7pPr algn="l" eaLnBrk="1" fontAlgn="base" hangingPunct="1" indent="-228600" marL="29337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7pPr>
      <a:lvl8pPr algn="l" eaLnBrk="1" fontAlgn="base" hangingPunct="1" indent="-228600" marL="33909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8pPr>
      <a:lvl9pPr algn="l" eaLnBrk="1" fontAlgn="base" hangingPunct="1" indent="-228600" marL="3848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0.xml"/>
<Relationship Id="rId2" Type="http://schemas.openxmlformats.org/officeDocument/2006/relationships/image" Target="../media/image2.png"/>
<Relationship Id="rId3" Type="http://schemas.openxmlformats.org/officeDocument/2006/relationships/image" Target="../media/image5.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1.xml"/>
<Relationship Id="rId2" Type="http://schemas.openxmlformats.org/officeDocument/2006/relationships/image" Target="../media/image2.png"/>
<Relationship Id="rId3" Type="http://schemas.openxmlformats.org/officeDocument/2006/relationships/image" Target="../media/image5.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2.xml"/>
<Relationship Id="rId2" Type="http://schemas.openxmlformats.org/officeDocument/2006/relationships/image" Target="../media/image2.png"/>
<Relationship Id="rId3" Type="http://schemas.openxmlformats.org/officeDocument/2006/relationships/image" Target="../media/image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5.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4.xml"/>
<Relationship Id="rId2" Type="http://schemas.openxmlformats.org/officeDocument/2006/relationships/image" Target="../media/image2.png"/>
<Relationship Id="rId3" Type="http://schemas.openxmlformats.org/officeDocument/2006/relationships/image" Target="../media/image5.png"/>
</Relationships>

</file>

<file path=ppt/slides/_rels/slide15.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Electric_generator" TargetMode="External"/>
<Relationship Id="rId5" Type="http://schemas.openxmlformats.org/officeDocument/2006/relationships/hyperlink" Target="http://www.boundless.com/physics/textbooks/boundless-physics-textbook/induction-ac-circuits-and-electrical-technologies-22/magnetic-flux-induction-and-faraday-s-law-161/electric-generators-573-6256/images/steam-turbine-generator/?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15.xml"/>
<Relationship Id="rId2" Type="http://schemas.openxmlformats.org/officeDocument/2006/relationships/image" Target="../media/image5.png"/>
<Relationship Id="rId7" Target="../media/image14.jpg" Type="http://schemas.openxmlformats.org/officeDocument/2006/relationships/image"/>
</Relationships>

</file>

<file path=ppt/slides/_rels/slide16.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Faraday's_law_of_induction" TargetMode="External"/>
<Relationship Id="rId5" Type="http://schemas.openxmlformats.org/officeDocument/2006/relationships/hyperlink" Target="http://www.boundless.com/physics/textbooks/boundless-physics-textbook/induction-ac-circuits-and-electrical-technologies-22/magnetic-flux-induction-and-faraday-s-law-161/changing-magnetic-flux-produces-an-electric-field-572-6061/images/faraday-s-experimen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16.xml"/>
<Relationship Id="rId2" Type="http://schemas.openxmlformats.org/officeDocument/2006/relationships/image" Target="../media/image5.png"/>
<Relationship Id="rId7" Target="../media/image15.png" Type="http://schemas.openxmlformats.org/officeDocument/2006/relationships/image"/>
</Relationships>

</file>

<file path=ppt/slides/_rels/slide1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9508/latest/" TargetMode="External"/>
<Relationship Id="rId5" Type="http://schemas.openxmlformats.org/officeDocument/2006/relationships/hyperlink" Target="http://www.boundless.com/physics/textbooks/boundless-physics-textbook/induction-ac-circuits-and-electrical-technologies-22/magnetic-flux-induction-and-faraday-s-law-161/electric-motors-574-6254/images/right-hand-rul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17.xml"/>
<Relationship Id="rId2" Type="http://schemas.openxmlformats.org/officeDocument/2006/relationships/image" Target="../media/image5.png"/>
<Relationship Id="rId7" Target="../media/image16.png" Type="http://schemas.openxmlformats.org/officeDocument/2006/relationships/image"/>
</Relationships>

</file>

<file path=ppt/slides/_rels/slide1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0/latest/" TargetMode="External"/>
<Relationship Id="rId5" Type="http://schemas.openxmlformats.org/officeDocument/2006/relationships/hyperlink" Target="http://www.boundless.com/physics/textbooks/boundless-physics-textbook/induction-ac-circuits-and-electrical-technologies-22/magnetic-flux-induction-and-faraday-s-law-161/motional-emf-570-6257/images/motional-emf-52b38fb5-6f1f-4b13-a505-ab0a91afd68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18.xml"/>
<Relationship Id="rId2" Type="http://schemas.openxmlformats.org/officeDocument/2006/relationships/image" Target="../media/image5.png"/>
<Relationship Id="rId7" Target="../media/image17.jpg" Type="http://schemas.openxmlformats.org/officeDocument/2006/relationships/image"/>
</Relationships>

</file>

<file path=ppt/slides/_rels/slide1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0/latest/?collection=col11406/1.7" TargetMode="External"/>
<Relationship Id="rId5" Type="http://schemas.openxmlformats.org/officeDocument/2006/relationships/hyperlink" Target="http://www.boundless.com/physics/textbooks/boundless-physics-textbook/induction-ac-circuits-and-electrical-technologies-22/ac-circuits-162/inductance-580-11167/images/mutual-inductance-in-coils/?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19.xml"/>
<Relationship Id="rId2" Type="http://schemas.openxmlformats.org/officeDocument/2006/relationships/image" Target="../media/image5.png"/>
<Relationship Id="rId7" Target="../media/image18.jpg" Type="http://schemas.openxmlformats.org/officeDocument/2006/relationships/image"/>
</Relationships>

</file>

<file path=ppt/slides/_rels/slide2.xml.rels><?xml version="1.0" encoding="UTF-8" standalone="yes"?>
<Relationships xmlns="http://schemas.openxmlformats.org/package/2006/relationships">
<Relationship Id="rId3" Type="http://schemas.openxmlformats.org/officeDocument/2006/relationships/image" Target="../media/image3.png"/>
<Relationship Id="rId4" Type="http://schemas.openxmlformats.org/officeDocument/2006/relationships/image" Target="../media/image2.png"/>
<Relationship Id="rId5" Type="http://schemas.openxmlformats.org/officeDocument/2006/relationships/image" Target="../media/image5.png"/>
<Relationship Id="rId6" Type="http://schemas.openxmlformats.org/officeDocument/2006/relationships/hyperlink" Target="mailto:educators@boundless.com" TargetMode="External"/>
<Relationship Id="rId7" Type="http://schemas.openxmlformats.org/officeDocument/2006/relationships/hyperlink" Target="http://boundless.com/teaching-platform" TargetMode="External"/>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xml version="1.0" encoding="UTF-8" standalone="yes"?>
<Relationships xmlns="http://schemas.openxmlformats.org/package/2006/relationships">
<Relationship Id="rId3" Type="http://schemas.openxmlformats.org/officeDocument/2006/relationships/hyperlink" Target="http://www.boundless.com/physics/textbooks/boundless-physics-textbook/induction-ac-circuits-and-electrical-technologies-22/ac-circuits-162/inductors-in-ac-circuits-inductive-reactive-and-phasor-diagrams-585-6285/images/phasors-for-inductors-in-ac-circuits/?campaign_content=book_624_chapter_22&amp;campaign_term=Physics&amp;utm_campaign=powerpoint&amp;utm_medium=direct&amp;utm_source=boundless" TargetMode="External"/>
<Relationship Id="rId4" Type="http://schemas.openxmlformats.org/officeDocument/2006/relationships/image" Target="../media/image13.jpg"/>
<Relationship Id="rId1" Type="http://schemas.openxmlformats.org/officeDocument/2006/relationships/slideLayout" Target="../slideLayouts/slideLayout20.xml"/>
<Relationship Id="rId2" Type="http://schemas.openxmlformats.org/officeDocument/2006/relationships/image" Target="../media/image5.png"/>
<Relationship Id="rId5" Target="../media/image19.jpg" Type="http://schemas.openxmlformats.org/officeDocument/2006/relationships/image"/>
</Relationships>

</file>

<file path=ppt/slides/_rels/slide21.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s3.amazonaws.com/figures.boundless.com/510ad330e4b0c14bf464a066/2.jpg" TargetMode="External"/>
<Relationship Id="rId5" Type="http://schemas.openxmlformats.org/officeDocument/2006/relationships/hyperlink" Target="http://www.boundless.com/physics/textbooks/boundless-physics-textbook/induction-ac-circuits-and-electrical-technologies-22/ac-circuits-162/inductors-in-ac-circuits-inductive-reactive-and-phasor-diagrams-585-6285/images/phasor-diagram/?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1.xml"/>
<Relationship Id="rId2" Type="http://schemas.openxmlformats.org/officeDocument/2006/relationships/image" Target="../media/image5.png"/>
<Relationship Id="rId7" Target="../media/image20.jpg" Type="http://schemas.openxmlformats.org/officeDocument/2006/relationships/image"/>
</Relationships>

</file>

<file path=ppt/slides/_rels/slide2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14/latest/" TargetMode="External"/>
<Relationship Id="rId5" Type="http://schemas.openxmlformats.org/officeDocument/2006/relationships/hyperlink" Target="http://www.boundless.com/physics/textbooks/boundless-physics-textbook/induction-ac-circuits-and-electrical-technologies-22/magnetic-flux-induction-and-faraday-s-law-161/transformers-579-6339/images/simple-transformer/?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2.xml"/>
<Relationship Id="rId2" Type="http://schemas.openxmlformats.org/officeDocument/2006/relationships/image" Target="../media/image5.png"/>
<Relationship Id="rId7" Target="../media/image21.jpg" Type="http://schemas.openxmlformats.org/officeDocument/2006/relationships/image"/>
</Relationships>

</file>

<file path=ppt/slides/_rels/slide2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392/latest/" TargetMode="External"/>
<Relationship Id="rId5" Type="http://schemas.openxmlformats.org/officeDocument/2006/relationships/hyperlink" Target="http://www.boundless.com/physics/textbooks/boundless-physics-textbook/induction-ac-circuits-and-electrical-technologies-22/magnetic-flux-induction-and-faraday-s-law-161/faraday-s-law-of-induction-and-lenz-law-569-6693/images/lenz-law/?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3.xml"/>
<Relationship Id="rId2" Type="http://schemas.openxmlformats.org/officeDocument/2006/relationships/image" Target="../media/image5.png"/>
<Relationship Id="rId7" Target="../media/image22.jpg" Type="http://schemas.openxmlformats.org/officeDocument/2006/relationships/image"/>
</Relationships>

</file>

<file path=ppt/slides/_rels/slide24.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Solenoid" TargetMode="External"/>
<Relationship Id="rId5" Type="http://schemas.openxmlformats.org/officeDocument/2006/relationships/hyperlink" Target="http://www.boundless.com/physics/textbooks/boundless-physics-textbook/induction-ac-circuits-and-electrical-technologies-22/magnetic-flux-induction-and-faraday-s-law-161/energy-in-a-magnetic-field-578-5224/images/magnetic-field-created-by-a-solenoid-ac70b657-fcfe-426c-8996-8972fbd7fb6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4.xml"/>
<Relationship Id="rId2" Type="http://schemas.openxmlformats.org/officeDocument/2006/relationships/image" Target="../media/image5.png"/>
<Relationship Id="rId7" Target="../media/image11.png" Type="http://schemas.openxmlformats.org/officeDocument/2006/relationships/image"/>
</Relationships>

</file>

<file path=ppt/slides/_rels/slide2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14/latest/" TargetMode="External"/>
<Relationship Id="rId5" Type="http://schemas.openxmlformats.org/officeDocument/2006/relationships/hyperlink" Target="http://www.boundless.com/physics/textbooks/boundless-physics-textbook/induction-ac-circuits-and-electrical-technologies-22/magnetic-flux-induction-and-faraday-s-law-161/transformers-579-6339/images/transformer-setup/?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5.xml"/>
<Relationship Id="rId2" Type="http://schemas.openxmlformats.org/officeDocument/2006/relationships/image" Target="../media/image5.png"/>
<Relationship Id="rId7" Target="../media/image23.jpg" Type="http://schemas.openxmlformats.org/officeDocument/2006/relationships/image"/>
</Relationships>

</file>

<file path=ppt/slides/_rels/slide2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4/latest/" TargetMode="External"/>
<Relationship Id="rId5" Type="http://schemas.openxmlformats.org/officeDocument/2006/relationships/hyperlink" Target="http://www.boundless.com/physics/textbooks/boundless-physics-textbook/induction-ac-circuits-and-electrical-technologies-22/magnetic-flux-induction-and-faraday-s-law-161/back-emf-eddy-currents-and-magnetic-damping-571-8079/images/device-for-exploring-eddy-currents-and-magnetic-damping/?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6.xml"/>
<Relationship Id="rId2" Type="http://schemas.openxmlformats.org/officeDocument/2006/relationships/image" Target="../media/image5.png"/>
<Relationship Id="rId7" Target="../media/image24.jpg" Type="http://schemas.openxmlformats.org/officeDocument/2006/relationships/image"/>
</Relationships>

</file>

<file path=ppt/slides/_rels/slide2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0/latest/?collection=col11406/1.7" TargetMode="External"/>
<Relationship Id="rId5" Type="http://schemas.openxmlformats.org/officeDocument/2006/relationships/hyperlink" Target="http://www.boundless.com/physics/textbooks/boundless-physics-textbook/induction-ac-circuits-and-electrical-technologies-22/ac-circuits-162/inductance-580-11167/images/inductor-symbol/?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7.xml"/>
<Relationship Id="rId2" Type="http://schemas.openxmlformats.org/officeDocument/2006/relationships/image" Target="../media/image5.png"/>
<Relationship Id="rId7" Target="../media/image9.jpg" Type="http://schemas.openxmlformats.org/officeDocument/2006/relationships/image"/>
</Relationships>

</file>

<file path=ppt/slides/_rels/slide28.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Phasor" TargetMode="External"/>
<Relationship Id="rId5" Type="http://schemas.openxmlformats.org/officeDocument/2006/relationships/hyperlink" Target="http://www.boundless.com/physics/textbooks/boundless-physics-textbook/induction-ac-circuits-and-electrical-technologies-22/ac-circuits-162/capacitors-in-ac-circuits-capacitive-reactance-and-phasor-diagrams-584-6271/images/fig-3/?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8.xml"/>
<Relationship Id="rId2" Type="http://schemas.openxmlformats.org/officeDocument/2006/relationships/image" Target="../media/image5.png"/>
<Relationship Id="rId7" Target="../media/image25.gif" Type="http://schemas.openxmlformats.org/officeDocument/2006/relationships/image"/>
</Relationships>

</file>

<file path=ppt/slides/_rels/slide29.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Magnetic_flux" TargetMode="External"/>
<Relationship Id="rId5" Type="http://schemas.openxmlformats.org/officeDocument/2006/relationships/hyperlink" Target="http://www.boundless.com/physics/textbooks/boundless-physics-textbook/induction-ac-circuits-and-electrical-technologies-22/magnetic-flux-induction-and-faraday-s-law-161/induced-emf-and-magnetic-flux-568-6335/images/varying-magnetic-field/?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29.xml"/>
<Relationship Id="rId2" Type="http://schemas.openxmlformats.org/officeDocument/2006/relationships/image" Target="../media/image5.png"/>
<Relationship Id="rId7" Target="../media/image26.png" Type="http://schemas.openxmlformats.org/officeDocument/2006/relationships/image"/>
</Relationships>

</file>

<file path=ppt/slides/_rels/slide3.xml.rels><?xml version="1.0" encoding="UTF-8" standalone="yes"?>
<Relationships xmlns="http://schemas.openxmlformats.org/package/2006/relationships">
<Relationship Id="rId3" Type="http://schemas.openxmlformats.org/officeDocument/2006/relationships/hyperlink" Target="http://www.boundless.com" TargetMode="External"/>
<Relationship Id="rId4" Type="http://schemas.openxmlformats.org/officeDocument/2006/relationships/image" Target="../media/image2.png"/>
<Relationship Id="rId5" Type="http://schemas.openxmlformats.org/officeDocument/2006/relationships/image" Target="../media/image5.png"/>
<Relationship Id="rId1" Type="http://schemas.openxmlformats.org/officeDocument/2006/relationships/slideLayout" Target="../slideLayouts/slideLayout3.xml"/>
<Relationship Id="rId2" Type="http://schemas.openxmlformats.org/officeDocument/2006/relationships/image" Target="../media/image6.jpg"/>
</Relationships>

</file>

<file path=ppt/slides/_rels/slide3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390/latest/" TargetMode="External"/>
<Relationship Id="rId5" Type="http://schemas.openxmlformats.org/officeDocument/2006/relationships/hyperlink" Target="http://www.boundless.com/physics/textbooks/boundless-physics-textbook/induction-ac-circuits-and-electrical-technologies-22/magnetic-flux-induction-and-faraday-s-law-161/induced-emf-and-magnetic-flux-568-6335/images/faraday-s-apparatus/?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0.xml"/>
<Relationship Id="rId2" Type="http://schemas.openxmlformats.org/officeDocument/2006/relationships/image" Target="../media/image5.png"/>
<Relationship Id="rId7" Target="../media/image8.jpg" Type="http://schemas.openxmlformats.org/officeDocument/2006/relationships/image"/>
</Relationships>

</file>

<file path=ppt/slides/_rels/slide31.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SpkFrontCutawayView.svg" TargetMode="External"/>
<Relationship Id="rId5" Type="http://schemas.openxmlformats.org/officeDocument/2006/relationships/hyperlink" Target="http://www.boundless.com/physics/textbooks/boundless-physics-textbook/induction-ac-circuits-and-electrical-technologies-22/applications-of-induction-and-em-waves-163/sound-systems-computer-memory-seismograph-gfci-588-5225/images/a-simple-modern-speaker/?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1.xml"/>
<Relationship Id="rId2" Type="http://schemas.openxmlformats.org/officeDocument/2006/relationships/image" Target="../media/image5.png"/>
<Relationship Id="rId7" Target="../media/image10.png" Type="http://schemas.openxmlformats.org/officeDocument/2006/relationships/image"/>
</Relationships>

</file>

<file path=ppt/slides/_rels/slide32.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Antenna_(radio)" TargetMode="External"/>
<Relationship Id="rId5" Type="http://schemas.openxmlformats.org/officeDocument/2006/relationships/hyperlink" Target="http://www.boundless.com/physics/textbooks/boundless-physics-textbook/induction-ac-circuits-and-electrical-technologies-22/applications-of-induction-and-em-waves-163/antennae-589-1968/images/car-antenna/?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2.xml"/>
<Relationship Id="rId2" Type="http://schemas.openxmlformats.org/officeDocument/2006/relationships/image" Target="../media/image5.png"/>
<Relationship Id="rId7" Target="../media/image27.jpg" Type="http://schemas.openxmlformats.org/officeDocument/2006/relationships/image"/>
</Relationships>

</file>

<file path=ppt/slides/_rels/slide33.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s3.amazonaws.com/figures.boundless.com/510acb88e4b0f11e4bcb056e/1.jpg" TargetMode="External"/>
<Relationship Id="rId5" Type="http://schemas.openxmlformats.org/officeDocument/2006/relationships/hyperlink" Target="http://www.boundless.com/physics/textbooks/boundless-physics-textbook/induction-ac-circuits-and-electrical-technologies-22/ac-circuits-162/capacitors-in-ac-circuits-capacitive-reactance-and-phasor-diagrams-584-6271/images/fig-4/?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3.xml"/>
<Relationship Id="rId2" Type="http://schemas.openxmlformats.org/officeDocument/2006/relationships/image" Target="../media/image5.png"/>
<Relationship Id="rId7" Target="../media/image28.jpg" Type="http://schemas.openxmlformats.org/officeDocument/2006/relationships/image"/>
</Relationships>

</file>

<file path=ppt/slides/_rels/slide3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7/latest/?collection=col11406/1.7" TargetMode="External"/>
<Relationship Id="rId5" Type="http://schemas.openxmlformats.org/officeDocument/2006/relationships/hyperlink" Target="http://www.boundless.com/physics/textbooks/boundless-physics-textbook/induction-ac-circuits-and-electrical-technologies-22/ac-circuits-162/inductors-in-ac-circuits-inductive-reactive-and-phasor-diagrams-585-6285/images/ac-voltage-source-in-series-with-an-inductor/?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4.xml"/>
<Relationship Id="rId2" Type="http://schemas.openxmlformats.org/officeDocument/2006/relationships/image" Target="../media/image5.png"/>
<Relationship Id="rId7" Target="../media/image29.jpg" Type="http://schemas.openxmlformats.org/officeDocument/2006/relationships/image"/>
</Relationships>

</file>

<file path=ppt/slides/_rels/slide3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31/latest/" TargetMode="External"/>
<Relationship Id="rId5" Type="http://schemas.openxmlformats.org/officeDocument/2006/relationships/hyperlink" Target="http://www.boundless.com/physics/textbooks/boundless-physics-textbook/induction-ac-circuits-and-electrical-technologies-22/ac-circuits-162/resonance-in-rlc-circuits-586-3035/images/current-vs-frequency/?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5.xml"/>
<Relationship Id="rId2" Type="http://schemas.openxmlformats.org/officeDocument/2006/relationships/image" Target="../media/image5.png"/>
<Relationship Id="rId7" Target="../media/image30.jpg" Type="http://schemas.openxmlformats.org/officeDocument/2006/relationships/image"/>
</Relationships>

</file>

<file path=ppt/slides/_rels/slide3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9508/latest/" TargetMode="External"/>
<Relationship Id="rId5" Type="http://schemas.openxmlformats.org/officeDocument/2006/relationships/hyperlink" Target="http://www.boundless.com/physics/textbooks/boundless-physics-textbook/induction-ac-circuits-and-electrical-technologies-22/magnetic-flux-induction-and-faraday-s-law-161/electric-motors-574-6254/images/torqu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6.xml"/>
<Relationship Id="rId2" Type="http://schemas.openxmlformats.org/officeDocument/2006/relationships/image" Target="../media/image5.png"/>
<Relationship Id="rId7" Target="../media/image31.png" Type="http://schemas.openxmlformats.org/officeDocument/2006/relationships/image"/>
</Relationships>

</file>

<file path=ppt/slides/_rels/slide37.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s3.amazonaws.com/figures.boundless.com/51154f34e4b0c14bf464da40/1.jpg" TargetMode="External"/>
<Relationship Id="rId5" Type="http://schemas.openxmlformats.org/officeDocument/2006/relationships/hyperlink" Target="http://www.boundless.com/physics/textbooks/boundless-physics-textbook/induction-ac-circuits-and-electrical-technologies-22/magnetic-flux-induction-and-faraday-s-law-161/a-quantitative-interpretation-of-motional-emf-576-5633/images/conductor-loop-moving-into-a-magne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7.xml"/>
<Relationship Id="rId2" Type="http://schemas.openxmlformats.org/officeDocument/2006/relationships/image" Target="../media/image5.png"/>
<Relationship Id="rId7" Target="../media/image32.jpg" Type="http://schemas.openxmlformats.org/officeDocument/2006/relationships/image"/>
</Relationships>

</file>

<file path=ppt/slides/_rels/slide3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4/latest/" TargetMode="External"/>
<Relationship Id="rId5" Type="http://schemas.openxmlformats.org/officeDocument/2006/relationships/hyperlink" Target="http://www.boundless.com/physics/textbooks/boundless-physics-textbook/induction-ac-circuits-and-electrical-technologies-22/magnetic-flux-induction-and-faraday-s-law-161/back-emf-eddy-currents-and-magnetic-damping-571-8079/images/conducting-plate-passing-between-the-poles-of-a-magne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8.xml"/>
<Relationship Id="rId2" Type="http://schemas.openxmlformats.org/officeDocument/2006/relationships/image" Target="../media/image5.png"/>
<Relationship Id="rId7" Target="../media/image33.jpg" Type="http://schemas.openxmlformats.org/officeDocument/2006/relationships/image"/>
</Relationships>

</file>

<file path=ppt/slides/_rels/slide3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348/latest/?collection=col11406/1.7" TargetMode="External"/>
<Relationship Id="rId5" Type="http://schemas.openxmlformats.org/officeDocument/2006/relationships/hyperlink" Target="http://www.boundless.com/physics/textbooks/boundless-physics-textbook/induction-ac-circuits-and-electrical-technologies-22/ac-circuits-162/resistors-in-ac-circuits-583-3033/images/sinusoidal-voltage-and-curren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39.xml"/>
<Relationship Id="rId2" Type="http://schemas.openxmlformats.org/officeDocument/2006/relationships/image" Target="../media/image5.png"/>
<Relationship Id="rId7" Target="../media/image34.jpg" Type="http://schemas.openxmlformats.org/officeDocument/2006/relationships/image"/>
</Relationships>

</file>

<file path=ppt/slides/_rels/slide4.xml.rels><?xml version="1.0" encoding="UTF-8" standalone="yes"?>
<Relationships xmlns="http://schemas.openxmlformats.org/package/2006/relationships">
<Relationship Id="rId3" Type="http://schemas.openxmlformats.org/officeDocument/2006/relationships/hyperlink" Target="http://www.boundless.com/physics/textbooks/boundless-physics-textbook/induction-ac-circuits-and-electrical-technologies-22/?campaign_content=book_624_chapter_22&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4.xml"/>
<Relationship Id="rId2" Type="http://schemas.openxmlformats.org/officeDocument/2006/relationships/image" Target="../media/image2.png"/>
<Relationship Id="rId6" Target="../media/image8.jpg" Type="http://schemas.openxmlformats.org/officeDocument/2006/relationships/image"/>
<Relationship Id="rId7" Target="../media/image9.jpg" Type="http://schemas.openxmlformats.org/officeDocument/2006/relationships/image"/>
<Relationship Id="rId8" Target="../media/image10.png" Type="http://schemas.openxmlformats.org/officeDocument/2006/relationships/image"/>
<Relationship Id="rId9" Target="../media/image11.png" Type="http://schemas.openxmlformats.org/officeDocument/2006/relationships/image"/>
</Relationships>

</file>

<file path=ppt/slides/_rels/slide4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4/latest/" TargetMode="External"/>
<Relationship Id="rId5" Type="http://schemas.openxmlformats.org/officeDocument/2006/relationships/hyperlink" Target="http://www.boundless.com/physics/textbooks/boundless-physics-textbook/induction-ac-circuits-and-electrical-technologies-22/magnetic-flux-induction-and-faraday-s-law-161/back-emf-eddy-currents-and-magnetic-damping-571-8079/images/eddy-currents-induced-in-a-slotted-metal-plat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0.xml"/>
<Relationship Id="rId2" Type="http://schemas.openxmlformats.org/officeDocument/2006/relationships/image" Target="../media/image5.png"/>
<Relationship Id="rId7" Target="../media/image35.jpg" Type="http://schemas.openxmlformats.org/officeDocument/2006/relationships/image"/>
</Relationships>

</file>

<file path=ppt/slides/_rels/slide41.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RLC_circuit%23Laplace_domain" TargetMode="External"/>
<Relationship Id="rId5" Type="http://schemas.openxmlformats.org/officeDocument/2006/relationships/hyperlink" Target="http://www.boundless.com/physics/textbooks/boundless-physics-textbook/induction-ac-circuits-and-electrical-technologies-22/ac-circuits-162/rlc-series-circuit-at-large-and-small-frequencies-phasor-diagram-582-6286/images/series-rlc-circui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1.xml"/>
<Relationship Id="rId2" Type="http://schemas.openxmlformats.org/officeDocument/2006/relationships/image" Target="../media/image5.png"/>
<Relationship Id="rId7" Target="../media/image36.png" Type="http://schemas.openxmlformats.org/officeDocument/2006/relationships/image"/>
</Relationships>

</file>

<file path=ppt/slides/_rels/slide4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9523/latest/" TargetMode="External"/>
<Relationship Id="rId5" Type="http://schemas.openxmlformats.org/officeDocument/2006/relationships/hyperlink" Target="http://www.boundless.com/physics/textbooks/boundless-physics-textbook/induction-ac-circuits-and-electrical-technologies-22/ac-circuits-162/capacitors-in-ac-circuits-capacitive-reactance-and-phasor-diagrams-584-6271/images/fig-2/?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2.xml"/>
<Relationship Id="rId2" Type="http://schemas.openxmlformats.org/officeDocument/2006/relationships/image" Target="../media/image5.png"/>
<Relationship Id="rId7" Target="../media/image37.png" Type="http://schemas.openxmlformats.org/officeDocument/2006/relationships/image"/>
</Relationships>

</file>

<file path=ppt/slides/_rels/slide4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31/latest/" TargetMode="External"/>
<Relationship Id="rId5" Type="http://schemas.openxmlformats.org/officeDocument/2006/relationships/hyperlink" Target="http://www.boundless.com/physics/textbooks/boundless-physics-textbook/induction-ac-circuits-and-electrical-technologies-22/ac-circuits-162/resonance-in-rlc-circuits-586-3035/images/rlc-series-circui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3.xml"/>
<Relationship Id="rId2" Type="http://schemas.openxmlformats.org/officeDocument/2006/relationships/image" Target="../media/image5.png"/>
<Relationship Id="rId7" Target="../media/image38.jpg" Type="http://schemas.openxmlformats.org/officeDocument/2006/relationships/image"/>
</Relationships>

</file>

<file path=ppt/slides/_rels/slide4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0/latest/?collection=col11406/1.7" TargetMode="External"/>
<Relationship Id="rId5" Type="http://schemas.openxmlformats.org/officeDocument/2006/relationships/hyperlink" Target="http://www.boundless.com/physics/textbooks/boundless-physics-textbook/induction-ac-circuits-and-electrical-technologies-22/ac-circuits-162/inductance-580-11167/images/counterwinding/?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4.xml"/>
<Relationship Id="rId2" Type="http://schemas.openxmlformats.org/officeDocument/2006/relationships/image" Target="../media/image5.png"/>
<Relationship Id="rId7" Target="../media/image39.jpg" Type="http://schemas.openxmlformats.org/officeDocument/2006/relationships/image"/>
</Relationships>

</file>

<file path=ppt/slides/_rels/slide45.xml.rels><?xml version="1.0" encoding="UTF-8" standalone="yes"?>
<Relationships xmlns="http://schemas.openxmlformats.org/package/2006/relationships">
<Relationship Id="rId3" Type="http://schemas.openxmlformats.org/officeDocument/2006/relationships/hyperlink" Target="http://www.boundless.com/physics/textbooks/boundless-physics-textbook/induction-ac-circuits-and-electrical-technologies-22/ac-circuits-162/capacitors-in-ac-circuits-capacitive-reactance-and-phasor-diagrams-584-6271/images/capacitors-in-ac-circuits-with-phasors/?campaign_content=book_624_chapter_22&amp;campaign_term=Physics&amp;utm_campaign=powerpoint&amp;utm_medium=direct&amp;utm_source=boundless" TargetMode="External"/>
<Relationship Id="rId4" Type="http://schemas.openxmlformats.org/officeDocument/2006/relationships/image" Target="../media/image13.jpg"/>
<Relationship Id="rId1" Type="http://schemas.openxmlformats.org/officeDocument/2006/relationships/slideLayout" Target="../slideLayouts/slideLayout45.xml"/>
<Relationship Id="rId2" Type="http://schemas.openxmlformats.org/officeDocument/2006/relationships/image" Target="../media/image5.png"/>
<Relationship Id="rId5" Target="../media/image40.jpg" Type="http://schemas.openxmlformats.org/officeDocument/2006/relationships/image"/>
</Relationships>

</file>

<file path=ppt/slides/_rels/slide4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0/latest/?collection=col11406/1.7" TargetMode="External"/>
<Relationship Id="rId5" Type="http://schemas.openxmlformats.org/officeDocument/2006/relationships/hyperlink" Target="http://www.boundless.com/physics/textbooks/boundless-physics-textbook/induction-ac-circuits-and-electrical-technologies-22/magnetic-flux-induction-and-faraday-s-law-161/inductance-575-2463/images/mutual-inductance-in-coils/?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6.xml"/>
<Relationship Id="rId2" Type="http://schemas.openxmlformats.org/officeDocument/2006/relationships/image" Target="../media/image5.png"/>
<Relationship Id="rId7" Target="../media/image18.jpg" Type="http://schemas.openxmlformats.org/officeDocument/2006/relationships/image"/>
</Relationships>

</file>

<file path=ppt/slides/_rels/slide47.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Solenoid" TargetMode="External"/>
<Relationship Id="rId5" Type="http://schemas.openxmlformats.org/officeDocument/2006/relationships/hyperlink" Target="http://www.boundless.com/physics/textbooks/boundless-physics-textbook/induction-ac-circuits-and-electrical-technologies-22/magnetic-fields-and-maxwell-revisited-164/energy-stored-in-a-magnetic-field-590-5650/images/magnetic-field-created-by-a-solenoid-ac70b657-fcfe-426c-8996-8972fbd7fb6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7.xml"/>
<Relationship Id="rId2" Type="http://schemas.openxmlformats.org/officeDocument/2006/relationships/image" Target="../media/image5.png"/>
<Relationship Id="rId7" Target="../media/image11.png" Type="http://schemas.openxmlformats.org/officeDocument/2006/relationships/image"/>
</Relationships>

</file>

<file path=ppt/slides/_rels/slide4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0/latest/" TargetMode="External"/>
<Relationship Id="rId5" Type="http://schemas.openxmlformats.org/officeDocument/2006/relationships/hyperlink" Target="http://www.boundless.com/physics/textbooks/boundless-physics-textbook/induction-ac-circuits-and-electrical-technologies-22/magnetic-flux-induction-and-faraday-s-law-161/mechanical-work-and-electrical-energy-577-353/images/motional-emf-52b38fb5-6f1f-4b13-a505-ab0a91afd68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8.xml"/>
<Relationship Id="rId2" Type="http://schemas.openxmlformats.org/officeDocument/2006/relationships/image" Target="../media/image5.png"/>
<Relationship Id="rId7" Target="../media/image17.jpg" Type="http://schemas.openxmlformats.org/officeDocument/2006/relationships/image"/>
</Relationships>

</file>

<file path=ppt/slides/_rels/slide4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31/latest/" TargetMode="External"/>
<Relationship Id="rId5" Type="http://schemas.openxmlformats.org/officeDocument/2006/relationships/hyperlink" Target="http://www.boundless.com/physics/textbooks/boundless-physics-textbook/induction-ac-circuits-and-electrical-technologies-22/ac-circuits-162/power-587-1645/images/forced-damped-motion-of-a-wheel-on-a-car-spring/?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49.xml"/>
<Relationship Id="rId2" Type="http://schemas.openxmlformats.org/officeDocument/2006/relationships/image" Target="../media/image5.png"/>
<Relationship Id="rId7" Target="../media/image41.jpg" Type="http://schemas.openxmlformats.org/officeDocument/2006/relationships/image"/>
</Relationships>

</file>

<file path=ppt/slides/_rels/slide5.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induction-ac-circuits-and-electrical-technologies-22/magnetic-flux-induction-and-faraday-s-law-161/?campaign_content=book_624_chapter_22&amp;campaign_term=Physics&amp;utm_campaign=powerpoint&amp;utm_medium=direct&amp;utm_source=boundless" TargetMode="External"/>
<Relationship Id="rId1" Type="http://schemas.openxmlformats.org/officeDocument/2006/relationships/slideLayout" Target="../slideLayouts/slideLayout5.xml"/>
<Relationship Id="rId2" Type="http://schemas.openxmlformats.org/officeDocument/2006/relationships/image" Target="../media/image12.jpg"/>
<Relationship Id="rId6" Target="../media/image8.jpg" Type="http://schemas.openxmlformats.org/officeDocument/2006/relationships/image"/>
</Relationships>

</file>

<file path=ppt/slides/_rels/slide50.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s3.amazonaws.com/figures.boundless.com/510b06ffe4b0c14bf464a30e/4.jpg" TargetMode="External"/>
<Relationship Id="rId5" Type="http://schemas.openxmlformats.org/officeDocument/2006/relationships/hyperlink" Target="http://www.boundless.com/physics/textbooks/boundless-physics-textbook/induction-ac-circuits-and-electrical-technologies-22/ac-circuits-162/power-587-1645/images/phasor-diagram-for-an-rlc-series-circui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50.xml"/>
<Relationship Id="rId2" Type="http://schemas.openxmlformats.org/officeDocument/2006/relationships/image" Target="../media/image5.png"/>
<Relationship Id="rId7" Target="../media/image42.jpg" Type="http://schemas.openxmlformats.org/officeDocument/2006/relationships/image"/>
</Relationships>

</file>

<file path=ppt/slides/_rels/slide5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25/latest/?collection=col11406/1.7" TargetMode="External"/>
<Relationship Id="rId5" Type="http://schemas.openxmlformats.org/officeDocument/2006/relationships/hyperlink" Target="http://www.boundless.com/physics/textbooks/boundless-physics-textbook/induction-ac-circuits-and-electrical-technologies-22/ac-circuits-162/rl-circuits-581-6216/images/current-in-an-rl-circuit/?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51.xml"/>
<Relationship Id="rId2" Type="http://schemas.openxmlformats.org/officeDocument/2006/relationships/image" Target="../media/image5.png"/>
<Relationship Id="rId7" Target="../media/image43.jpg" Type="http://schemas.openxmlformats.org/officeDocument/2006/relationships/image"/>
</Relationships>

</file>

<file path=ppt/slides/_rels/slide5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08/latest/" TargetMode="External"/>
<Relationship Id="rId5" Type="http://schemas.openxmlformats.org/officeDocument/2006/relationships/hyperlink" Target="http://www.boundless.com/physics/textbooks/boundless-physics-textbook/induction-ac-circuits-and-electrical-technologies-22/magnetic-flux-induction-and-faraday-s-law-161/electric-generators-573-6256/images/diagram-of-an-electric-generator/?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52.xml"/>
<Relationship Id="rId2" Type="http://schemas.openxmlformats.org/officeDocument/2006/relationships/image" Target="../media/image5.png"/>
<Relationship Id="rId7" Target="../media/image44.jpg" Type="http://schemas.openxmlformats.org/officeDocument/2006/relationships/image"/>
</Relationships>

</file>

<file path=ppt/slides/_rels/slide53.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www.lightandmatter.com/html_books/7cp/ch06/figs/emspectrum.png" TargetMode="External"/>
<Relationship Id="rId5" Type="http://schemas.openxmlformats.org/officeDocument/2006/relationships/hyperlink" Target="http://www.boundless.com/physics/textbooks/boundless-physics-textbook/induction-ac-circuits-and-electrical-technologies-22/magnetic-fields-and-maxwell-revisited-164/maxwell-s-predictions-and-hertz-confirmation-591-6358/images/em-wave/?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53.xml"/>
<Relationship Id="rId2" Type="http://schemas.openxmlformats.org/officeDocument/2006/relationships/image" Target="../media/image5.png"/>
<Relationship Id="rId7" Target="../media/image45.png" Type="http://schemas.openxmlformats.org/officeDocument/2006/relationships/image"/>
</Relationships>

</file>

<file path=ppt/slides/_rels/slide5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37/latest/Figure%2025_01_02a.jpg" TargetMode="External"/>
<Relationship Id="rId5" Type="http://schemas.openxmlformats.org/officeDocument/2006/relationships/hyperlink" Target="http://www.boundless.com/physics/textbooks/boundless-physics-textbook/induction-ac-circuits-and-electrical-technologies-22/magnetic-fields-and-maxwell-revisited-164/maxwell-s-predictions-and-hertz-confirmation-591-6358/images/apparatus-used-by-hertz/?campaign_content=book_624_chapter_22&amp;campaign_term=Physics&amp;utm_campaign=powerpoint&amp;utm_medium=direct&amp;utm_source=boundless" TargetMode="External"/>
<Relationship Id="rId6" Type="http://schemas.openxmlformats.org/officeDocument/2006/relationships/image" Target="../media/image13.jpg"/>
<Relationship Id="rId1" Type="http://schemas.openxmlformats.org/officeDocument/2006/relationships/slideLayout" Target="../slideLayouts/slideLayout54.xml"/>
<Relationship Id="rId2" Type="http://schemas.openxmlformats.org/officeDocument/2006/relationships/image" Target="../media/image5.png"/>
<Relationship Id="rId7" Target="../media/image46.jpg" Type="http://schemas.openxmlformats.org/officeDocument/2006/relationships/image"/>
</Relationships>

</file>

<file path=ppt/slides/_rels/slide55.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frequency"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www.lightandmatter.com/html_books/7cp/ch06/ch06.html#Section6.2"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transformer"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www.boundless.com//physics/definition/faraday-s-law-of-induction--3"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420/latest/" TargetMode="External"/>
<Relationship Id="rId1" Type="http://schemas.openxmlformats.org/officeDocument/2006/relationships/slideLayout" Target="../slideLayouts/slideLayout55.xml"/>
<Relationship Id="rId2" Type="http://schemas.openxmlformats.org/officeDocument/2006/relationships/hyperlink" Target="http://creativecommons.org/licenses/by-sa/3.0/" TargetMode="External"/>
<Relationship Id="rId3" Type="http://schemas.openxmlformats.org/officeDocument/2006/relationships/hyperlink" Target="http://www.boundless.com//physics/definition/motional-emf"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400/latest/?collection=col11406/latest" TargetMode="External"/>
<Relationship Id="rId30" Type="http://schemas.openxmlformats.org/officeDocument/2006/relationships/hyperlink" Target="http://creativecommons.org/licenses/by/3.0/" TargetMode="External"/>
<Relationship Id="rId31" Type="http://schemas.openxmlformats.org/officeDocument/2006/relationships/hyperlink" Target="http://en.wiktionary.org/wiki/Ohm's_law" TargetMode="External"/>
<Relationship Id="rId32" Type="http://schemas.openxmlformats.org/officeDocument/2006/relationships/hyperlink" Target="http://cnx.org/content/m42348/latest/?collection=col11406/1.7" TargetMode="External"/>
<Relationship Id="rId9" Type="http://schemas.openxmlformats.org/officeDocument/2006/relationships/hyperlink" Target="http://cnx.org/content/m42392/latest/" TargetMode="External"/>
<Relationship Id="rId6" Type="http://schemas.openxmlformats.org/officeDocument/2006/relationships/hyperlink" Target="http://creativecommons.org/licenses/by-sa/3.0/" TargetMode="External"/>
<Relationship Id="rId7" Type="http://schemas.openxmlformats.org/officeDocument/2006/relationships/hyperlink" Target="http://www.boundless.com//physics/definition/faraday-s-law-of-induction--3" TargetMode="External"/>
<Relationship Id="rId8" Type="http://schemas.openxmlformats.org/officeDocument/2006/relationships/hyperlink" Target="http://creativecommons.org/licenses/by/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reactance" TargetMode="External"/>
<Relationship Id="rId35" Type="http://schemas.openxmlformats.org/officeDocument/2006/relationships/image" Target="../media/image2.png"/>
<Relationship Id="rId36" Type="http://schemas.openxmlformats.org/officeDocument/2006/relationships/image" Target="../media/image5.png"/>
<Relationship Id="rId10" Type="http://schemas.openxmlformats.org/officeDocument/2006/relationships/hyperlink" Target="http://creativecommons.org/licenses/by/3.0/" TargetMode="External"/>
<Relationship Id="rId11" Type="http://schemas.openxmlformats.org/officeDocument/2006/relationships/hyperlink" Target="http://cnx.org/content/m42431/latest/"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rms"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Antenna_(radio)"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transmitter"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wavelength" TargetMode="External"/>
</Relationships>

</file>

<file path=ppt/slides/_rels/slide56.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Microphone"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Seismograph"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Primary_memory%23Primary_storage"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Loudspeaker"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GFCI" TargetMode="External"/>
<Relationship Id="rId1" Type="http://schemas.openxmlformats.org/officeDocument/2006/relationships/slideLayout" Target="../slideLayouts/slideLayout56.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Resonance"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impedance"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amplifier" TargetMode="External"/>
<Relationship Id="rId32" Type="http://schemas.openxmlformats.org/officeDocument/2006/relationships/hyperlink" Target="http://en.wiktionary.org/wiki/magnetic_field" TargetMode="External"/>
<Relationship Id="rId9" Type="http://schemas.openxmlformats.org/officeDocument/2006/relationships/hyperlink" Target="http://en.wikipedia.org/wiki/rms" TargetMode="External"/>
<Relationship Id="rId6" Type="http://schemas.openxmlformats.org/officeDocument/2006/relationships/hyperlink" Target="http://creativecommons.org/licenses/by/3.0/" TargetMode="External"/>
<Relationship Id="rId7" Type="http://schemas.openxmlformats.org/officeDocument/2006/relationships/hyperlink" Target="http://cnx.org/content/m42431/latest/"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special_relativity"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tionary.org/wiki/frame_of_reference"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Magnetic_field%23Energy_stored_in_magnetic_fields"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tionary.org/wiki/inductor"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permeability"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42420/latest/"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ferromagnet" TargetMode="External"/>
<Relationship Id="rId37" Type="http://schemas.openxmlformats.org/officeDocument/2006/relationships/hyperlink" Target="http://creativecommons.org/licenses/by/3.0/" TargetMode="External"/>
<Relationship Id="rId38" Type="http://schemas.openxmlformats.org/officeDocument/2006/relationships/hyperlink" Target="http://cnx.org/content/m42400/latest/?collection=col11406/latest"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7.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Rl_circuit"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inductor"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www.boundless.com//physics/definition/characteristic-time-constant"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42425/latest/?collection=col11406/1.7"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420/latest/?collection=col11406/1.7" TargetMode="External"/>
<Relationship Id="rId1" Type="http://schemas.openxmlformats.org/officeDocument/2006/relationships/slideLayout" Target="../slideLayouts/slideLayout57.xml"/>
<Relationship Id="rId2" Type="http://schemas.openxmlformats.org/officeDocument/2006/relationships/hyperlink" Target="http://creativecommons.org/licenses/by/3.0/" TargetMode="External"/>
<Relationship Id="rId3" Type="http://schemas.openxmlformats.org/officeDocument/2006/relationships/hyperlink" Target="http://cnx.org/content/m42377/latest/"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Inductor"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torque" TargetMode="External"/>
<Relationship Id="rId32" Type="http://schemas.openxmlformats.org/officeDocument/2006/relationships/hyperlink" Target="http://en.wiktionary.org/wiki/Lorentz_force" TargetMode="External"/>
<Relationship Id="rId9" Type="http://schemas.openxmlformats.org/officeDocument/2006/relationships/hyperlink" Target="http://en.wiktionary.org/wiki/inductor"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Inductor"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3.0/" TargetMode="External"/>
<Relationship Id="rId34" Type="http://schemas.openxmlformats.org/officeDocument/2006/relationships/hyperlink" Target="http://cnx.org/content/m39508/latest/"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electromotive%20force"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www.lightandmatter.com/html_books/7cp/ch06/ch06.html#Section6.2"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Maxwell's%20equations"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vector%20area"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Stokes'%20theorem"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12869/lates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Electric_generator"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8.xml.rels><?xml version="1.0" encoding="UTF-8" standalone="yes"?>
<Relationships xmlns="http://schemas.openxmlformats.org/package/2006/relationships">
<Relationship Id="rId20" Type="http://schemas.openxmlformats.org/officeDocument/2006/relationships/hyperlink" Target="http://creativecommons.org/licenses/by/3.0/" TargetMode="External"/>
<Relationship Id="rId21" Type="http://schemas.openxmlformats.org/officeDocument/2006/relationships/hyperlink" Target="http://cnx.org/content/m42427/latest/?collection=col11406/1.7"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phasor"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Lenz's_law"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rms"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427/latest/?collection=col11406/1.7" TargetMode="External"/>
<Relationship Id="rId1" Type="http://schemas.openxmlformats.org/officeDocument/2006/relationships/slideLayout" Target="../slideLayouts/slideLayout58.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turbine"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408/latest/" TargetMode="External"/>
<Relationship Id="rId30" Type="http://schemas.openxmlformats.org/officeDocument/2006/relationships/hyperlink" Target="http://creativecommons.org/licenses/by/3.0/" TargetMode="External"/>
<Relationship Id="rId31" Type="http://schemas.openxmlformats.org/officeDocument/2006/relationships/hyperlink" Target="http://en.wiktionary.org/wiki/resonance" TargetMode="External"/>
<Relationship Id="rId32" Type="http://schemas.openxmlformats.org/officeDocument/2006/relationships/hyperlink" Target="http://cnx.org/content/m42431/latest/" TargetMode="External"/>
<Relationship Id="rId9" Type="http://schemas.openxmlformats.org/officeDocument/2006/relationships/hyperlink" Target="http://en.wiktionary.org/wiki/magnetic_flux"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electromotive%20force"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Lenz's_law"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rms"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induction"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400/latest/"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Phasor"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rms"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39523/lates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vector%20area"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9.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electric+field" TargetMode="External"/>
<Relationship Id="rId22" Type="http://schemas.openxmlformats.org/officeDocument/2006/relationships/hyperlink" Target="http://creativecommons.org/licenses/by/3.0/" TargetMode="External"/>
<Relationship Id="rId23" Type="http://schemas.openxmlformats.org/officeDocument/2006/relationships/hyperlink" Target="http://cnx.org/content/m42437/latest/?collection=col11406/latest"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Faraday's_law_of_inductio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electromotive%20force"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tionary.org/wiki/flux" TargetMode="External"/>
<Relationship Id="rId1" Type="http://schemas.openxmlformats.org/officeDocument/2006/relationships/slideLayout" Target="../slideLayouts/slideLayout59.xml"/>
<Relationship Id="rId2" Type="http://schemas.openxmlformats.org/officeDocument/2006/relationships/hyperlink" Target="http://creativecommons.org/licenses/by-sa/3.0/" TargetMode="External"/>
<Relationship Id="rId3" Type="http://schemas.openxmlformats.org/officeDocument/2006/relationships/hyperlink" Target="http://www.boundless.com//physics/definition/galvanometer"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390/latest/" TargetMode="External"/>
<Relationship Id="rId30" Type="http://schemas.openxmlformats.org/officeDocument/2006/relationships/hyperlink" Target="http://creativecommons.org/licenses/by/3.0/" TargetMode="External"/>
<Relationship Id="rId31" Type="http://schemas.openxmlformats.org/officeDocument/2006/relationships/hyperlink" Target="http://en.wiktionary.org/wiki/solenoid" TargetMode="External"/>
<Relationship Id="rId32" Type="http://schemas.openxmlformats.org/officeDocument/2006/relationships/hyperlink" Target="http://cnx.org/content/m42392/latest/" TargetMode="External"/>
<Relationship Id="rId9" Type="http://schemas.openxmlformats.org/officeDocument/2006/relationships/hyperlink" Target="http://en.wiktionary.org/wiki/magnetic_flux"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Magnetic_flux"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electromotive%20force" TargetMode="External"/>
<Relationship Id="rId35" Type="http://schemas.openxmlformats.org/officeDocument/2006/relationships/hyperlink" Target="http://creativecommons.org/licenses/by/3.0/" TargetMode="External"/>
<Relationship Id="rId36" Type="http://schemas.openxmlformats.org/officeDocument/2006/relationships/hyperlink" Target="http://cnx.org/content/m42404/latest/" TargetMode="External"/>
<Relationship Id="rId10" Type="http://schemas.openxmlformats.org/officeDocument/2006/relationships/hyperlink" Target="http://creativecommons.org/licenses/by/3.0/" TargetMode="External"/>
<Relationship Id="rId11" Type="http://schemas.openxmlformats.org/officeDocument/2006/relationships/hyperlink" Target="http://cnx.org/content/m42414/latest/"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www.boundless.com//physics/definition/faraday-s-law-of-induction--3" TargetMode="External"/>
<Relationship Id="rId14" Type="http://schemas.openxmlformats.org/officeDocument/2006/relationships/hyperlink" Target="http://creativecommons.org/licenses/by/3.0/" TargetMode="External"/>
<Relationship Id="rId15" Type="http://schemas.openxmlformats.org/officeDocument/2006/relationships/hyperlink" Target="http://cnx.org/content/m42437/latest/?collection=col11406/latest"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electromotive%20force"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magnetic+field"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www.boundless.com//physics/definition/faraday-s-law-of-induction--3"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6.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induction-ac-circuits-and-electrical-technologies-22/ac-circuits-162/?campaign_content=book_624_chapter_22&amp;campaign_term=Physics&amp;utm_campaign=powerpoint&amp;utm_medium=direct&amp;utm_source=boundless" TargetMode="External"/>
<Relationship Id="rId1" Type="http://schemas.openxmlformats.org/officeDocument/2006/relationships/slideLayout" Target="../slideLayouts/slideLayout6.xml"/>
<Relationship Id="rId2" Type="http://schemas.openxmlformats.org/officeDocument/2006/relationships/image" Target="../media/image12.jpg"/>
<Relationship Id="rId6" Target="../media/image9.jpg" Type="http://schemas.openxmlformats.org/officeDocument/2006/relationships/image"/>
</Relationships>

</file>

<file path=ppt/slides/_rels/slide60.xml.rels><?xml version="1.0" encoding="UTF-8" standalone="yes"?>
<Relationships xmlns="http://schemas.openxmlformats.org/package/2006/relationships">
<Relationship Id="rId20" Type="http://schemas.openxmlformats.org/officeDocument/2006/relationships/hyperlink" Target="http://attribution.license.10" TargetMode="External"/>
<Relationship Id="rId21" Type="http://schemas.openxmlformats.org/officeDocument/2006/relationships/hyperlink" Target="http://attribution.url.10" TargetMode="External"/>
<Relationship Id="rId22" Type="http://schemas.openxmlformats.org/officeDocument/2006/relationships/hyperlink" Target="http://attribution.license.11" TargetMode="External"/>
<Relationship Id="rId23" Type="http://schemas.openxmlformats.org/officeDocument/2006/relationships/hyperlink" Target="http://attribution.url.11" TargetMode="External"/>
<Relationship Id="rId24" Type="http://schemas.openxmlformats.org/officeDocument/2006/relationships/hyperlink" Target="http://attribution.license.12" TargetMode="External"/>
<Relationship Id="rId25" Type="http://schemas.openxmlformats.org/officeDocument/2006/relationships/hyperlink" Target="http://attribution.url.12" TargetMode="External"/>
<Relationship Id="rId26" Type="http://schemas.openxmlformats.org/officeDocument/2006/relationships/hyperlink" Target="http://attribution.license.13" TargetMode="External"/>
<Relationship Id="rId27" Type="http://schemas.openxmlformats.org/officeDocument/2006/relationships/hyperlink" Target="http://attribution.url.13" TargetMode="External"/>
<Relationship Id="rId28" Type="http://schemas.openxmlformats.org/officeDocument/2006/relationships/hyperlink" Target="http://attribution.license.14" TargetMode="External"/>
<Relationship Id="rId29" Type="http://schemas.openxmlformats.org/officeDocument/2006/relationships/hyperlink" Target="http://attribution.url.14" TargetMode="External"/>
<Relationship Id="rId1" Type="http://schemas.openxmlformats.org/officeDocument/2006/relationships/slideLayout" Target="../slideLayouts/slideLayout60.xml"/>
<Relationship Id="rId2" Type="http://schemas.openxmlformats.org/officeDocument/2006/relationships/hyperlink" Target="http://creativecommons.org/licenses/by/3.0/" TargetMode="External"/>
<Relationship Id="rId3" Type="http://schemas.openxmlformats.org/officeDocument/2006/relationships/hyperlink" Target="http://cnx.org/content/m42411/latest/"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Inductance" TargetMode="External"/>
<Relationship Id="rId30" Type="http://schemas.openxmlformats.org/officeDocument/2006/relationships/hyperlink" Target="http://attribution.license.16" TargetMode="External"/>
<Relationship Id="rId31" Type="http://schemas.openxmlformats.org/officeDocument/2006/relationships/hyperlink" Target="http://attribution.url.15" TargetMode="External"/>
<Relationship Id="rId32" Type="http://schemas.openxmlformats.org/officeDocument/2006/relationships/hyperlink" Target="http://attribution.url.16" TargetMode="External"/>
<Relationship Id="rId9" Type="http://schemas.openxmlformats.org/officeDocument/2006/relationships/hyperlink" Target="http://en.wiktionary.org/wiki/inductor"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mutual_inductance" TargetMode="External"/>
<Relationship Id="rId8" Type="http://schemas.openxmlformats.org/officeDocument/2006/relationships/hyperlink" Target="http://creativecommons.org/licenses/by-sa/3.0/" TargetMode="External"/>
<Relationship Id="rId33" Type="http://schemas.openxmlformats.org/officeDocument/2006/relationships/hyperlink" Target="http://attribution.license.17" TargetMode="External"/>
<Relationship Id="rId34" Type="http://schemas.openxmlformats.org/officeDocument/2006/relationships/hyperlink" Target="http://attribution.url.17" TargetMode="External"/>
<Relationship Id="rId35" Type="http://schemas.openxmlformats.org/officeDocument/2006/relationships/hyperlink" Target="http://attribution.license.18" TargetMode="External"/>
<Relationship Id="rId36" Type="http://schemas.openxmlformats.org/officeDocument/2006/relationships/hyperlink" Target="http://attribution.url.18"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www.boundless.com//physics/definition/self-inductance--2"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420/latest/?collection=col11406/1.7" TargetMode="External"/>
<Relationship Id="rId14" Type="http://schemas.openxmlformats.org/officeDocument/2006/relationships/hyperlink" Target="http://attribution.license.7" TargetMode="External"/>
<Relationship Id="rId15" Type="http://schemas.openxmlformats.org/officeDocument/2006/relationships/hyperlink" Target="http://attribution.url.7" TargetMode="External"/>
<Relationship Id="rId16" Type="http://schemas.openxmlformats.org/officeDocument/2006/relationships/hyperlink" Target="http://attribution.license.8" TargetMode="External"/>
<Relationship Id="rId17" Type="http://schemas.openxmlformats.org/officeDocument/2006/relationships/hyperlink" Target="http://attribution.url.8" TargetMode="External"/>
<Relationship Id="rId18" Type="http://schemas.openxmlformats.org/officeDocument/2006/relationships/hyperlink" Target="http://attribution.license.9" TargetMode="External"/>
<Relationship Id="rId19" Type="http://schemas.openxmlformats.org/officeDocument/2006/relationships/hyperlink" Target="http://attribution.url.9" TargetMode="External"/>
<Relationship Id="rId37" Type="http://schemas.openxmlformats.org/officeDocument/2006/relationships/hyperlink" Target="http://attribution.license.19" TargetMode="External"/>
<Relationship Id="rId38" Type="http://schemas.openxmlformats.org/officeDocument/2006/relationships/hyperlink" Target="http://attribution.url.19"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7.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induction-ac-circuits-and-electrical-technologies-22/applications-of-induction-and-em-waves-163/?campaign_content=book_624_chapter_22&amp;campaign_term=Physics&amp;utm_campaign=powerpoint&amp;utm_medium=direct&amp;utm_source=boundless" TargetMode="External"/>
<Relationship Id="rId1" Type="http://schemas.openxmlformats.org/officeDocument/2006/relationships/slideLayout" Target="../slideLayouts/slideLayout7.xml"/>
<Relationship Id="rId2" Type="http://schemas.openxmlformats.org/officeDocument/2006/relationships/image" Target="../media/image12.jpg"/>
<Relationship Id="rId6" Target="../media/image10.png" Type="http://schemas.openxmlformats.org/officeDocument/2006/relationships/image"/>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induction-ac-circuits-and-electrical-technologies-22/magnetic-fields-and-maxwell-revisited-164/?campaign_content=book_624_chapter_22&amp;campaign_term=Physics&amp;utm_campaign=powerpoint&amp;utm_medium=direct&amp;utm_source=boundless" TargetMode="External"/>
<Relationship Id="rId1" Type="http://schemas.openxmlformats.org/officeDocument/2006/relationships/slideLayout" Target="../slideLayouts/slideLayout8.xml"/>
<Relationship Id="rId2" Type="http://schemas.openxmlformats.org/officeDocument/2006/relationships/image" Target="../media/image12.jpg"/>
<Relationship Id="rId6" Target="../media/image11.png" Type="http://schemas.openxmlformats.org/officeDocument/2006/relationships/image"/>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image" Target="../media/image2.png"/>
<Relationship Id="rId3"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4800600"/>
            <a:ext cx="3581400" cy="381000"/>
          </a:xfrm>
        </p:spPr>
        <p:txBody>
          <a:bodyPr/>
          <a:lstStyle/>
          <a:p>
            <a:r>
              <a:rPr lang="en-US" dirty="0" smtClean="0"/>
              <a:t>Boundless Lecture Slides</a:t>
            </a:r>
            <a:endParaRPr lang="en-US" dirty="0"/>
          </a:p>
        </p:txBody>
      </p:sp>
      <p:sp>
        <p:nvSpPr>
          <p:cNvPr id="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4572000" y="6578600"/>
            <a:ext cx="3708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7"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Rectangle 8"/>
          <p:cNvSpPr>
            <a:spLocks/>
          </p:cNvSpPr>
          <p:nvPr/>
        </p:nvSpPr>
        <p:spPr bwMode="auto">
          <a:xfrm>
            <a:off x="304800" y="65532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1200" dirty="0" smtClean="0">
                <a:solidFill>
                  <a:srgbClr val="828282"/>
                </a:solidFill>
                <a:latin typeface="Arial" charset="0"/>
                <a:ea typeface="ＭＳ Ｐゴシック" charset="0"/>
                <a:sym typeface="Helvetica Neue" charset="0"/>
              </a:rPr>
              <a:t>Available on the Boundless Teaching Platform</a:t>
            </a:r>
            <a:endParaRPr lang="en-US" sz="1200" dirty="0">
              <a:solidFill>
                <a:srgbClr val="828282"/>
              </a:solidFill>
              <a:latin typeface="Arial" charset="0"/>
              <a:ea typeface="ＭＳ Ｐゴシック" charset="0"/>
              <a:sym typeface="Helvetica Neue" charset="0"/>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6988"/>
            <a:ext cx="4648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53128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terms</a:t>
            </a:r>
            <a:endParaRPr lang="en-US" dirty="0"/>
          </a:p>
        </p:txBody>
      </p:sp>
      <p:sp>
        <p:nvSpPr>
          <p:cNvPr id="10" name="Text Placeholder 9"/>
          <p:cNvSpPr>
            <a:spLocks noGrp="1"/>
          </p:cNvSpPr>
          <p:nvPr>
            <p:ph type="body" sz="quarter" idx="10"/>
          </p:nvPr>
        </p:nvSpPr>
        <p:spPr/>
        <p:txBody>
          <a:bodyPr/>
          <a:lstStyle/>
          <a:p>
            <a:r>
              <a:rPr lang="en-US" sz="1200" dirty="0" smtClean="0"/>
              <a:t/>
            </a:r>
            <a:r>
              <a:rPr lang="en-US" sz="1200" dirty="0" smtClean="0"/>
              <a:t>amplifier</a:t>
            </a:r>
            <a:r>
              <a:rPr lang="en-US" sz="1200" dirty="0" smtClean="0"/>
              <a:t> </a:t>
            </a:r>
            <a:r>
              <a:rPr lang="en-US" sz="1200" dirty="0" smtClean="0">
                <a:solidFill>
                  <a:schemeClr val="bg2"/>
                </a:solidFill>
              </a:rPr>
              <a:t>An appliance or circuit that increases the strength of a weak electrical signal without changing the other characteristics of the signal.</a:t>
            </a:r>
          </a:p>
          <a:p>
            <a:r>
              <a:rPr lang="en-US" sz="1200" dirty="0" smtClean="0"/>
              <a:t/>
            </a:r>
            <a:r>
              <a:rPr lang="en-US" sz="1200" dirty="0" smtClean="0"/>
              <a:t>characteristic time constant</a:t>
            </a:r>
            <a:r>
              <a:rPr lang="en-US" sz="1200" dirty="0" smtClean="0"/>
              <a:t> </a:t>
            </a:r>
            <a:r>
              <a:rPr lang="en-US" sz="1200" dirty="0" smtClean="0">
                <a:solidFill>
                  <a:schemeClr val="bg2"/>
                </a:solidFill>
              </a:rPr>
              <a:t>Denoted by , in RL circuits it is given by where R is resistance and L is inductance. When a switch is closed, it is the time it takes for the current to decay by a factor of 1/e.</a:t>
            </a:r>
          </a:p>
          <a:p>
            <a:r>
              <a:rPr lang="en-US" sz="1200" dirty="0" smtClean="0"/>
              <a:t/>
            </a:r>
            <a:r>
              <a:rPr lang="en-US" sz="1200" dirty="0" smtClean="0"/>
              <a:t>electric field</a:t>
            </a:r>
            <a:r>
              <a:rPr lang="en-US" sz="1200" dirty="0" smtClean="0"/>
              <a:t> </a:t>
            </a:r>
            <a:r>
              <a:rPr lang="en-US" sz="1200" dirty="0">
                <a:solidFill>
                  <a:schemeClr val="bg2"/>
                </a:solidFill>
              </a:rPr>
              <a:t>A region of space around a charged particle, or between two voltages; it exerts a force on charged objects in its vicinity.</a:t>
            </a:r>
          </a:p>
          <a:p>
            <a:r>
              <a:rPr lang="en-US" sz="1200" dirty="0"/>
              <a:t/>
            </a:r>
            <a:r>
              <a:rPr lang="en-US" sz="1200" dirty="0"/>
              <a:t>electromotive force</a:t>
            </a:r>
            <a:r>
              <a:rPr lang="en-US" sz="1200" dirty="0"/>
              <a:t> </a:t>
            </a:r>
            <a:r>
              <a:rPr lang="en-US" sz="1200" dirty="0">
                <a:solidFill>
                  <a:schemeClr val="bg2"/>
                </a:solidFill>
              </a:rPr>
              <a:t>(EMF)—The voltage generated by a battery or by the magnetic force according to Faraday's Law. It is measured in units of volts, not newtons, and thus, is not actually a force.</a:t>
            </a:r>
          </a:p>
          <a:p>
            <a:r>
              <a:rPr lang="en-US" sz="1200" dirty="0"/>
              <a:t/>
            </a:r>
            <a:r>
              <a:rPr lang="en-US" sz="1200" dirty="0"/>
              <a:t>electromotive force</a:t>
            </a:r>
            <a:r>
              <a:rPr lang="en-US" sz="1200" dirty="0"/>
              <a:t> </a:t>
            </a:r>
            <a:r>
              <a:rPr lang="en-US" sz="1200" dirty="0">
                <a:solidFill>
                  <a:schemeClr val="bg2"/>
                </a:solidFill>
              </a:rPr>
              <a:t>(EMF)—The voltage generated by a battery or by the magnetic force according to Faraday's Law. It is measured in units of volts, not newtons, and thus, is not actually a force.</a:t>
            </a:r>
          </a:p>
          <a:p>
            <a:r>
              <a:rPr lang="en-US" sz="1200" dirty="0"/>
              <a:t/>
            </a:r>
            <a:r>
              <a:rPr lang="en-US" sz="1200" dirty="0"/>
              <a:t>electromotive force</a:t>
            </a:r>
            <a:r>
              <a:rPr lang="en-US" sz="1200" dirty="0"/>
              <a:t> </a:t>
            </a:r>
            <a:r>
              <a:rPr lang="en-US" sz="1200" dirty="0">
                <a:solidFill>
                  <a:schemeClr val="bg2"/>
                </a:solidFill>
              </a:rPr>
              <a:t>(EMF)—The voltage generated by a battery or by the magnetic force according to Faraday's Law. It is measured in units of volts, not newtons, and thus, is not actually a force.</a:t>
            </a:r>
          </a:p>
          <a:p>
            <a:r>
              <a:rPr lang="en-US" sz="1200" dirty="0"/>
              <a:t/>
            </a:r>
            <a:r>
              <a:rPr lang="en-US" sz="1200" dirty="0"/>
              <a:t>electromotive force</a:t>
            </a:r>
            <a:r>
              <a:rPr lang="en-US" sz="1200" dirty="0"/>
              <a:t> </a:t>
            </a:r>
            <a:r>
              <a:rPr lang="en-US" sz="1200" dirty="0">
                <a:solidFill>
                  <a:schemeClr val="bg2"/>
                </a:solidFill>
              </a:rPr>
              <a:t>(EMF)—The voltage generated by a battery or by the magnetic force according to Faraday's Law. It is measured in units of volts, not newtons, and thus, is not actually a force.</a:t>
            </a:r>
          </a:p>
          <a:p>
            <a:r>
              <a:rPr lang="en-US" sz="1200" dirty="0"/>
              <a:t/>
            </a:r>
            <a:r>
              <a:rPr lang="en-US" sz="1200" dirty="0"/>
              <a:t>electromotive force</a:t>
            </a:r>
            <a:r>
              <a:rPr lang="en-US" sz="1200" dirty="0"/>
              <a:t> </a:t>
            </a:r>
            <a:r>
              <a:rPr lang="en-US" sz="1200" dirty="0">
                <a:solidFill>
                  <a:schemeClr val="bg2"/>
                </a:solidFill>
              </a:rPr>
              <a:t>(EMF)—The voltage generated by a battery or by the magnetic force according to Faraday's Law. It is measured in units of volts, not newtons, and thus, is not actually a force.</a:t>
            </a:r>
          </a:p>
          <a:p>
            <a:r>
              <a:rPr lang="en-US" sz="1200" dirty="0"/>
              <a:t/>
            </a:r>
            <a:r>
              <a:rPr lang="en-US" sz="1200" dirty="0"/>
              <a:t>Faraday’s law of induction</a:t>
            </a:r>
            <a:r>
              <a:rPr lang="en-US" sz="1200" dirty="0"/>
              <a:t> </a:t>
            </a:r>
            <a:r>
              <a:rPr lang="en-US" sz="1200" dirty="0">
                <a:solidFill>
                  <a:schemeClr val="bg2"/>
                </a:solidFill>
              </a:rPr>
              <a:t>A basic law of electromagnetism that predicts how a magnetic field will interact with an electric circuit to produce an electromotive force (EMF).</a:t>
            </a:r>
          </a:p>
          <a:p>
            <a:r>
              <a:rPr lang="en-US" sz="1200" dirty="0"/>
              <a:t/>
            </a:r>
            <a:r>
              <a:rPr lang="en-US" sz="1200" dirty="0"/>
              <a:t>Faraday’s law of induction</a:t>
            </a:r>
            <a:r>
              <a:rPr lang="en-US" sz="1200" dirty="0"/>
              <a:t> </a:t>
            </a:r>
            <a:r>
              <a:rPr lang="en-US" sz="1200" dirty="0">
                <a:solidFill>
                  <a:schemeClr val="bg2"/>
                </a:solidFill>
              </a:rPr>
              <a:t>A basic law of electromagnetism that predicts how a magnetic field will interact with an electric circuit to produce an electromotive force (EMF).</a:t>
            </a:r>
          </a:p>
          <a:p>
            <a:r>
              <a:rPr lang="en-US" sz="1200" dirty="0"/>
              <a:t/>
            </a:r>
            <a:r>
              <a:rPr lang="en-US" sz="1200" dirty="0"/>
              <a:t>Faraday’s law of induction</a:t>
            </a:r>
            <a:r>
              <a:rPr lang="en-US" sz="1200" dirty="0"/>
              <a:t> </a:t>
            </a:r>
            <a:r>
              <a:rPr lang="en-US" sz="1200" dirty="0">
                <a:solidFill>
                  <a:schemeClr val="bg2"/>
                </a:solidFill>
              </a:rPr>
              <a:t>A basic law of electromagnetism that predicts how a magnetic field will interact with an electric circuit to produce an electromotive force (EMF).</a:t>
            </a:r>
          </a:p>
          <a:p>
            <a:r>
              <a:rPr lang="en-US" sz="1200" dirty="0"/>
              <a:t/>
            </a:r>
            <a:r>
              <a:rPr lang="en-US" sz="1200" dirty="0"/>
              <a:t>Faraday’s law of induction</a:t>
            </a:r>
            <a:r>
              <a:rPr lang="en-US" sz="1200" dirty="0"/>
              <a:t> </a:t>
            </a:r>
            <a:r>
              <a:rPr lang="en-US" sz="1200" dirty="0" smtClean="0">
                <a:solidFill>
                  <a:schemeClr val="bg2"/>
                </a:solidFill>
              </a:rPr>
              <a:t>A basic law of electromagnetism that predicts how a magnetic field will interact with an electric circuit to produce an electromotive force (EMF).</a:t>
            </a:r>
            <a:endParaRPr lang="en-US" sz="1200" dirty="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ferromagnet</a:t>
            </a:r>
            <a:r>
              <a:rPr lang="en-US" sz="1200" dirty="0" smtClean="0"/>
              <a:t> </a:t>
            </a:r>
            <a:r>
              <a:rPr lang="en-US" sz="1200" dirty="0" smtClean="0">
                <a:solidFill>
                  <a:schemeClr val="bg2"/>
                </a:solidFill>
              </a:rPr>
              <a:t>Materials that show a permanent magnetic property.</a:t>
            </a:r>
          </a:p>
          <a:p>
            <a:r>
              <a:rPr lang="en-US" sz="1200" dirty="0"/>
              <a:t/>
            </a:r>
            <a:r>
              <a:rPr lang="en-US" sz="1200" dirty="0"/>
              <a:t>flux</a:t>
            </a:r>
            <a:r>
              <a:rPr lang="en-US" sz="1200" dirty="0"/>
              <a:t> </a:t>
            </a:r>
            <a:r>
              <a:rPr lang="en-US" sz="1200" dirty="0">
                <a:solidFill>
                  <a:schemeClr val="bg2"/>
                </a:solidFill>
              </a:rPr>
              <a:t>The rate of transfer of energy (or another physical quantity) through a given surface, specifically electric flux or magnetic flux.</a:t>
            </a:r>
          </a:p>
          <a:p>
            <a:r>
              <a:rPr lang="en-US" sz="1200" dirty="0"/>
              <a:t/>
            </a:r>
            <a:r>
              <a:rPr lang="en-US" sz="1200" dirty="0"/>
              <a:t>frame of reference</a:t>
            </a:r>
            <a:r>
              <a:rPr lang="en-US" sz="1200" dirty="0"/>
              <a:t> </a:t>
            </a:r>
            <a:r>
              <a:rPr lang="en-US" sz="1200" dirty="0">
                <a:solidFill>
                  <a:schemeClr val="bg2"/>
                </a:solidFill>
              </a:rPr>
              <a:t>A coordinate system or set of axes within which to measure the position, orientation, and other properties of objects in it.</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galvanometer</a:t>
            </a:r>
            <a:r>
              <a:rPr lang="en-US" sz="1200" dirty="0"/>
              <a:t> </a:t>
            </a:r>
            <a:r>
              <a:rPr lang="en-US" sz="1200" dirty="0">
                <a:solidFill>
                  <a:schemeClr val="bg2"/>
                </a:solidFill>
              </a:rPr>
              <a:t>An analog measuring device, denoted by G, that measures current flow using a needle deflection caused by a magnetic field force acting upon a current-carrying wire.</a:t>
            </a:r>
          </a:p>
          <a:p>
            <a:r>
              <a:rPr lang="en-US" sz="1200" dirty="0"/>
              <a:t/>
            </a:r>
            <a:r>
              <a:rPr lang="en-US" sz="1200" dirty="0"/>
              <a:t>impedance</a:t>
            </a:r>
            <a:r>
              <a:rPr lang="en-US" sz="1200" dirty="0"/>
              <a:t> </a:t>
            </a:r>
            <a:r>
              <a:rPr lang="en-US" sz="1200" dirty="0">
                <a:solidFill>
                  <a:schemeClr val="bg2"/>
                </a:solidFill>
              </a:rPr>
              <a:t>A measure of the opposition to the flow of an alternating current in a circuit; the aggregation of its resistance, inductive and capacitive reactance. Represented by the symbol Z.</a:t>
            </a:r>
          </a:p>
          <a:p>
            <a:r>
              <a:rPr lang="en-US" sz="1200" dirty="0"/>
              <a:t/>
            </a:r>
            <a:r>
              <a:rPr lang="en-US" sz="1200" dirty="0"/>
              <a:t>induction</a:t>
            </a:r>
            <a:r>
              <a:rPr lang="en-US" sz="1200" dirty="0"/>
              <a:t> </a:t>
            </a:r>
            <a:r>
              <a:rPr lang="en-US" sz="1200" dirty="0">
                <a:solidFill>
                  <a:schemeClr val="bg2"/>
                </a:solidFill>
              </a:rPr>
              <a:t>The generation of an electric current by a varying magnetic field.</a:t>
            </a:r>
          </a:p>
          <a:p>
            <a:r>
              <a:rPr lang="en-US" sz="1200" dirty="0"/>
              <a:t/>
            </a:r>
            <a:r>
              <a:rPr lang="en-US" sz="1200" dirty="0"/>
              <a:t>inductor</a:t>
            </a:r>
            <a:r>
              <a:rPr lang="en-US" sz="1200" dirty="0"/>
              <a:t> </a:t>
            </a:r>
            <a:r>
              <a:rPr lang="en-US" sz="1200" dirty="0">
                <a:solidFill>
                  <a:schemeClr val="bg2"/>
                </a:solidFill>
              </a:rPr>
              <a:t>A passive device that introduces inductance into an electrical circuit.</a:t>
            </a:r>
          </a:p>
          <a:p>
            <a:r>
              <a:rPr lang="en-US" sz="1200" dirty="0"/>
              <a:t/>
            </a:r>
            <a:r>
              <a:rPr lang="en-US" sz="1200" dirty="0"/>
              <a:t>inductor</a:t>
            </a:r>
            <a:r>
              <a:rPr lang="en-US" sz="1200" dirty="0"/>
              <a:t> </a:t>
            </a:r>
            <a:r>
              <a:rPr lang="en-US" sz="1200" dirty="0">
                <a:solidFill>
                  <a:schemeClr val="bg2"/>
                </a:solidFill>
              </a:rPr>
              <a:t>A device or circuit component that exhibits significant self-inductance; a device which stores energy in a magnetic field.</a:t>
            </a:r>
          </a:p>
          <a:p>
            <a:r>
              <a:rPr lang="en-US" sz="1200" dirty="0"/>
              <a:t/>
            </a:r>
            <a:r>
              <a:rPr lang="en-US" sz="1200" dirty="0"/>
              <a:t>inductor</a:t>
            </a:r>
            <a:r>
              <a:rPr lang="en-US" sz="1200" dirty="0"/>
              <a:t> </a:t>
            </a:r>
            <a:r>
              <a:rPr lang="en-US" sz="1200" dirty="0">
                <a:solidFill>
                  <a:schemeClr val="bg2"/>
                </a:solidFill>
              </a:rPr>
              <a:t>A passive device that introduces inductance into an electrical circuit.</a:t>
            </a:r>
          </a:p>
          <a:p>
            <a:r>
              <a:rPr lang="en-US" sz="1200" dirty="0"/>
              <a:t/>
            </a:r>
            <a:r>
              <a:rPr lang="en-US" sz="1200" dirty="0"/>
              <a:t>inductor</a:t>
            </a:r>
            <a:r>
              <a:rPr lang="en-US" sz="1200" dirty="0"/>
              <a:t> </a:t>
            </a:r>
            <a:r>
              <a:rPr lang="en-US" sz="1200" dirty="0">
                <a:solidFill>
                  <a:schemeClr val="bg2"/>
                </a:solidFill>
              </a:rPr>
              <a:t>A device or circuit component that exhibits significant self-inductance; a device which stores energy in a magnetic field.</a:t>
            </a:r>
          </a:p>
          <a:p>
            <a:r>
              <a:rPr lang="en-US" sz="1200" dirty="0"/>
              <a:t/>
            </a:r>
            <a:r>
              <a:rPr lang="en-US" sz="1200" dirty="0"/>
              <a:t>Lenz's law</a:t>
            </a:r>
            <a:r>
              <a:rPr lang="en-US" sz="1200" dirty="0"/>
              <a:t> </a:t>
            </a:r>
            <a:r>
              <a:rPr lang="en-US" sz="1200" dirty="0" smtClean="0">
                <a:solidFill>
                  <a:schemeClr val="bg2"/>
                </a:solidFill>
              </a:rPr>
              <a:t>A law of electromagnetic induction that states that an electromotive force, induced in a conductor, is always in such a direction that the current produced would oppose the change that caused it; this law is a form of the law of conservation of energy.</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Lenz's law</a:t>
            </a:r>
            <a:r>
              <a:rPr lang="en-US" sz="1200" dirty="0" smtClean="0"/>
              <a:t> </a:t>
            </a:r>
            <a:r>
              <a:rPr lang="en-US" sz="1200" dirty="0" smtClean="0">
                <a:solidFill>
                  <a:schemeClr val="bg2"/>
                </a:solidFill>
              </a:rPr>
              <a:t>A law of electromagnetic induction that states that an electromotive force, induced in a conductor, is always in such a direction that the current produced would oppose the change that caused it; this law is a form of the law of conservation of energy.</a:t>
            </a:r>
          </a:p>
          <a:p>
            <a:r>
              <a:rPr lang="en-US" sz="1200" dirty="0"/>
              <a:t/>
            </a:r>
            <a:r>
              <a:rPr lang="en-US" sz="1200" dirty="0"/>
              <a:t>Lorentz force</a:t>
            </a:r>
            <a:r>
              <a:rPr lang="en-US" sz="1200" dirty="0"/>
              <a:t> </a:t>
            </a:r>
            <a:r>
              <a:rPr lang="en-US" sz="1200" dirty="0">
                <a:solidFill>
                  <a:schemeClr val="bg2"/>
                </a:solidFill>
              </a:rPr>
              <a:t>The force exerted on a charged particle in an electromagnetic field.</a:t>
            </a:r>
          </a:p>
          <a:p>
            <a:r>
              <a:rPr lang="en-US" sz="1200" dirty="0"/>
              <a:t/>
            </a:r>
            <a:r>
              <a:rPr lang="en-US" sz="1200" dirty="0"/>
              <a:t>magnetic field</a:t>
            </a:r>
            <a:r>
              <a:rPr lang="en-US" sz="1200" dirty="0"/>
              <a:t> </a:t>
            </a:r>
            <a:r>
              <a:rPr lang="en-US" sz="1200" dirty="0">
                <a:solidFill>
                  <a:schemeClr val="bg2"/>
                </a:solidFill>
              </a:rPr>
              <a:t>A condition in the space around a magnet or electric current in which there is a detectable magnetic force, and where two magnetic poles are present.</a:t>
            </a:r>
          </a:p>
          <a:p>
            <a:r>
              <a:rPr lang="en-US" sz="1200" dirty="0"/>
              <a:t/>
            </a:r>
            <a:r>
              <a:rPr lang="en-US" sz="1200" dirty="0"/>
              <a:t>magnetic field</a:t>
            </a:r>
            <a:r>
              <a:rPr lang="en-US" sz="1200" dirty="0"/>
              <a:t> </a:t>
            </a:r>
            <a:r>
              <a:rPr lang="en-US" sz="1200" dirty="0">
                <a:solidFill>
                  <a:schemeClr val="bg2"/>
                </a:solidFill>
              </a:rPr>
              <a:t>A condition in the space around a magnet or electric current in which there is a detectable magnetic force, and where two magnetic poles are present.</a:t>
            </a:r>
          </a:p>
          <a:p>
            <a:r>
              <a:rPr lang="en-US" sz="1200" dirty="0"/>
              <a:t/>
            </a:r>
            <a:r>
              <a:rPr lang="en-US" sz="1200" dirty="0"/>
              <a:t>magnetic flux</a:t>
            </a:r>
            <a:r>
              <a:rPr lang="en-US" sz="1200" dirty="0"/>
              <a:t> </a:t>
            </a:r>
            <a:r>
              <a:rPr lang="en-US" sz="1200" dirty="0">
                <a:solidFill>
                  <a:schemeClr val="bg2"/>
                </a:solidFill>
              </a:rPr>
              <a:t>A measure of the strength of a magnetic field in a given area.</a:t>
            </a:r>
          </a:p>
          <a:p>
            <a:r>
              <a:rPr lang="en-US" sz="1200" dirty="0"/>
              <a:t/>
            </a:r>
            <a:r>
              <a:rPr lang="en-US" sz="1200" dirty="0"/>
              <a:t>magnetic flux</a:t>
            </a:r>
            <a:r>
              <a:rPr lang="en-US" sz="1200" dirty="0"/>
              <a:t> </a:t>
            </a:r>
            <a:r>
              <a:rPr lang="en-US" sz="1200" dirty="0">
                <a:solidFill>
                  <a:schemeClr val="bg2"/>
                </a:solidFill>
              </a:rPr>
              <a:t>A measure of the strength of a magnetic field in a given area.</a:t>
            </a:r>
          </a:p>
          <a:p>
            <a:r>
              <a:rPr lang="en-US" sz="1200" dirty="0"/>
              <a:t/>
            </a:r>
            <a:r>
              <a:rPr lang="en-US" sz="1200" dirty="0"/>
              <a:t>Maxwell's equations</a:t>
            </a:r>
            <a:r>
              <a:rPr lang="en-US" sz="1200" dirty="0"/>
              <a:t> </a:t>
            </a:r>
            <a:r>
              <a:rPr lang="en-US" sz="1200" dirty="0">
                <a:solidFill>
                  <a:schemeClr val="bg2"/>
                </a:solidFill>
              </a:rPr>
              <a:t>A set of equations describing how electric and magnetic fields are generated and altered by each other and by charges and currents.</a:t>
            </a:r>
          </a:p>
          <a:p>
            <a:r>
              <a:rPr lang="en-US" sz="1200" dirty="0"/>
              <a:t/>
            </a:r>
            <a:r>
              <a:rPr lang="en-US" sz="1200" dirty="0"/>
              <a:t>motional EMF</a:t>
            </a:r>
            <a:r>
              <a:rPr lang="en-US" sz="1200" dirty="0"/>
              <a:t> </a:t>
            </a:r>
            <a:r>
              <a:rPr lang="en-US" sz="1200" dirty="0">
                <a:solidFill>
                  <a:schemeClr val="bg2"/>
                </a:solidFill>
              </a:rPr>
              <a:t>An EMF (electromotive force) induced by motion relative to a magnetic field.</a:t>
            </a:r>
          </a:p>
          <a:p>
            <a:r>
              <a:rPr lang="en-US" sz="1200" dirty="0"/>
              <a:t/>
            </a:r>
            <a:r>
              <a:rPr lang="en-US" sz="1200" dirty="0"/>
              <a:t>mutual inductance</a:t>
            </a:r>
            <a:r>
              <a:rPr lang="en-US" sz="1200" dirty="0"/>
              <a:t> </a:t>
            </a:r>
            <a:r>
              <a:rPr lang="en-US" sz="1200" dirty="0">
                <a:solidFill>
                  <a:schemeClr val="bg2"/>
                </a:solidFill>
              </a:rPr>
              <a:t>The ratio of the voltage in a circuit to the change in current in a neighboring circuit.</a:t>
            </a:r>
          </a:p>
          <a:p>
            <a:r>
              <a:rPr lang="en-US" sz="1200" dirty="0"/>
              <a:t/>
            </a:r>
            <a:r>
              <a:rPr lang="en-US" sz="1200" dirty="0"/>
              <a:t>Ohm's law</a:t>
            </a:r>
            <a:r>
              <a:rPr lang="en-US" sz="1200" dirty="0"/>
              <a:t> </a:t>
            </a:r>
            <a:r>
              <a:rPr lang="en-US" sz="1200" dirty="0">
                <a:solidFill>
                  <a:schemeClr val="bg2"/>
                </a:solidFill>
              </a:rPr>
              <a:t>Ohm's observation is that the direct current flowing in an electrical circuit consisting only of resistances is directly proportional to the voltage applied.</a:t>
            </a:r>
          </a:p>
          <a:p>
            <a:r>
              <a:rPr lang="en-US" sz="1200" dirty="0"/>
              <a:t/>
            </a:r>
            <a:r>
              <a:rPr lang="en-US" sz="1200" dirty="0"/>
              <a:t>permeability</a:t>
            </a:r>
            <a:r>
              <a:rPr lang="en-US" sz="1200" dirty="0"/>
              <a:t> </a:t>
            </a:r>
            <a:r>
              <a:rPr lang="en-US" sz="1200" dirty="0">
                <a:solidFill>
                  <a:schemeClr val="bg2"/>
                </a:solidFill>
              </a:rPr>
              <a:t>A quantitative measure of the degree of magnetization of a material in the presence of an applied magnetic field (measured in newtons per ampere squared in SI units).</a:t>
            </a:r>
          </a:p>
          <a:p>
            <a:r>
              <a:rPr lang="en-US" sz="1200" dirty="0"/>
              <a:t/>
            </a:r>
            <a:r>
              <a:rPr lang="en-US" sz="1200" dirty="0"/>
              <a:t>phasor</a:t>
            </a:r>
            <a:r>
              <a:rPr lang="en-US" sz="1200" dirty="0"/>
              <a:t> </a:t>
            </a:r>
            <a:r>
              <a:rPr lang="en-US" sz="1200" dirty="0" smtClean="0">
                <a:solidFill>
                  <a:schemeClr val="bg2"/>
                </a:solidFill>
              </a:rPr>
              <a:t>A representation of a complex number in terms of a complex exponential.</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reactance</a:t>
            </a:r>
            <a:r>
              <a:rPr lang="en-US" sz="1200" dirty="0" smtClean="0"/>
              <a:t> </a:t>
            </a:r>
            <a:r>
              <a:rPr lang="en-US" sz="1200" dirty="0" smtClean="0">
                <a:solidFill>
                  <a:schemeClr val="bg2"/>
                </a:solidFill>
              </a:rPr>
              <a:t>The opposition to the change in flow of current in an alternating current circuit, due to inductance and capacitance; the imaginary part of the impedance.</a:t>
            </a:r>
          </a:p>
          <a:p>
            <a:r>
              <a:rPr lang="en-US" sz="1200" dirty="0"/>
              <a:t/>
            </a:r>
            <a:r>
              <a:rPr lang="en-US" sz="1200" dirty="0"/>
              <a:t>resonance</a:t>
            </a:r>
            <a:r>
              <a:rPr lang="en-US" sz="1200" dirty="0"/>
              <a:t> </a:t>
            </a:r>
            <a:r>
              <a:rPr lang="en-US" sz="1200" dirty="0">
                <a:solidFill>
                  <a:schemeClr val="bg2"/>
                </a:solidFill>
              </a:rPr>
              <a:t>The increase in the amplitude of an oscillation of a system under the influence of a periodic force whose frequency is close to that of the system's natural frequency.</a:t>
            </a:r>
          </a:p>
          <a:p>
            <a:r>
              <a:rPr lang="en-US" sz="1200" dirty="0"/>
              <a:t/>
            </a:r>
            <a:r>
              <a:rPr lang="en-US" sz="1200" dirty="0"/>
              <a:t>rms</a:t>
            </a:r>
            <a:r>
              <a:rPr lang="en-US" sz="1200" dirty="0"/>
              <a:t> </a:t>
            </a:r>
            <a:r>
              <a:rPr lang="en-US" sz="1200" dirty="0">
                <a:solidFill>
                  <a:schemeClr val="bg2"/>
                </a:solidFill>
              </a:rPr>
              <a:t>Root mean square: a statistical measure of the magnitude of a varying quantity.</a:t>
            </a:r>
          </a:p>
          <a:p>
            <a:r>
              <a:rPr lang="en-US" sz="1200" dirty="0"/>
              <a:t/>
            </a:r>
            <a:r>
              <a:rPr lang="en-US" sz="1200" dirty="0"/>
              <a:t>rms</a:t>
            </a:r>
            <a:r>
              <a:rPr lang="en-US" sz="1200" dirty="0"/>
              <a:t> </a:t>
            </a:r>
            <a:r>
              <a:rPr lang="en-US" sz="1200" dirty="0">
                <a:solidFill>
                  <a:schemeClr val="bg2"/>
                </a:solidFill>
              </a:rPr>
              <a:t>Root mean square: a statistical measure of the magnitude of a varying quantity.</a:t>
            </a:r>
          </a:p>
          <a:p>
            <a:r>
              <a:rPr lang="en-US" sz="1200" dirty="0"/>
              <a:t/>
            </a:r>
            <a:r>
              <a:rPr lang="en-US" sz="1200" dirty="0"/>
              <a:t>rms</a:t>
            </a:r>
            <a:r>
              <a:rPr lang="en-US" sz="1200" dirty="0"/>
              <a:t> </a:t>
            </a:r>
            <a:r>
              <a:rPr lang="en-US" sz="1200" dirty="0">
                <a:solidFill>
                  <a:schemeClr val="bg2"/>
                </a:solidFill>
              </a:rPr>
              <a:t>Root mean square: a statistical measure of the magnitude of a varying quantity.</a:t>
            </a:r>
          </a:p>
          <a:p>
            <a:r>
              <a:rPr lang="en-US" sz="1200" dirty="0"/>
              <a:t/>
            </a:r>
            <a:r>
              <a:rPr lang="en-US" sz="1200" dirty="0"/>
              <a:t>rms</a:t>
            </a:r>
            <a:r>
              <a:rPr lang="en-US" sz="1200" dirty="0"/>
              <a:t> </a:t>
            </a:r>
            <a:r>
              <a:rPr lang="en-US" sz="1200" dirty="0">
                <a:solidFill>
                  <a:schemeClr val="bg2"/>
                </a:solidFill>
              </a:rPr>
              <a:t>Root mean square: a statistical measure of the magnitude of a varying quantity.</a:t>
            </a:r>
          </a:p>
          <a:p>
            <a:r>
              <a:rPr lang="en-US" sz="1200" dirty="0"/>
              <a:t/>
            </a:r>
            <a:r>
              <a:rPr lang="en-US" sz="1200" dirty="0"/>
              <a:t>rms</a:t>
            </a:r>
            <a:r>
              <a:rPr lang="en-US" sz="1200" dirty="0"/>
              <a:t> </a:t>
            </a:r>
            <a:r>
              <a:rPr lang="en-US" sz="1200" dirty="0">
                <a:solidFill>
                  <a:schemeClr val="bg2"/>
                </a:solidFill>
              </a:rPr>
              <a:t>Root mean square: a statistical measure of the magnitude of a varying quantity.</a:t>
            </a:r>
          </a:p>
          <a:p>
            <a:r>
              <a:rPr lang="en-US" sz="1200" dirty="0"/>
              <a:t/>
            </a:r>
            <a:r>
              <a:rPr lang="en-US" sz="1200" dirty="0"/>
              <a:t>self-inductance</a:t>
            </a:r>
            <a:r>
              <a:rPr lang="en-US" sz="1200" dirty="0"/>
              <a:t> </a:t>
            </a:r>
            <a:r>
              <a:rPr lang="en-US" sz="1200" dirty="0">
                <a:solidFill>
                  <a:schemeClr val="bg2"/>
                </a:solidFill>
              </a:rPr>
              <a:t>The ratio of the voltage to the change in current in the same circuit.</a:t>
            </a:r>
          </a:p>
          <a:p>
            <a:r>
              <a:rPr lang="en-US" sz="1200" dirty="0"/>
              <a:t/>
            </a:r>
            <a:r>
              <a:rPr lang="en-US" sz="1200" dirty="0"/>
              <a:t>solenoid</a:t>
            </a:r>
            <a:r>
              <a:rPr lang="en-US" sz="1200" dirty="0"/>
              <a:t> </a:t>
            </a:r>
            <a:r>
              <a:rPr lang="en-US" sz="1200" dirty="0">
                <a:solidFill>
                  <a:schemeClr val="bg2"/>
                </a:solidFill>
              </a:rPr>
              <a:t>A coil of wire that acts as a magnet when an electric current flows through it.</a:t>
            </a:r>
          </a:p>
          <a:p>
            <a:r>
              <a:rPr lang="en-US" sz="1200" dirty="0"/>
              <a:t/>
            </a:r>
            <a:r>
              <a:rPr lang="en-US" sz="1200" dirty="0"/>
              <a:t>special relativity</a:t>
            </a:r>
            <a:r>
              <a:rPr lang="en-US" sz="1200" dirty="0"/>
              <a:t> </a:t>
            </a:r>
            <a:r>
              <a:rPr lang="en-US" sz="1200" dirty="0">
                <a:solidFill>
                  <a:schemeClr val="bg2"/>
                </a:solidFill>
              </a:rPr>
              <a:t>A theory that (neglecting the effects of gravity) reconciles the principle of relativity with the observation that the speed of light is constant in all frames of reference.</a:t>
            </a:r>
          </a:p>
          <a:p>
            <a:r>
              <a:rPr lang="en-US" sz="1200" dirty="0"/>
              <a:t/>
            </a:r>
            <a:r>
              <a:rPr lang="en-US" sz="1200" dirty="0"/>
              <a:t>Stokes' theorem</a:t>
            </a:r>
            <a:r>
              <a:rPr lang="en-US" sz="1200" dirty="0"/>
              <a:t> </a:t>
            </a:r>
            <a:r>
              <a:rPr lang="en-US" sz="1200" dirty="0">
                <a:solidFill>
                  <a:schemeClr val="bg2"/>
                </a:solidFill>
              </a:rPr>
              <a:t>a statement about the integration of differential forms on manifolds, which both simplifies and generalizes several theorems from vector calculus.</a:t>
            </a:r>
          </a:p>
          <a:p>
            <a:r>
              <a:rPr lang="en-US" sz="1200" dirty="0"/>
              <a:t/>
            </a:r>
            <a:r>
              <a:rPr lang="en-US" sz="1200" dirty="0"/>
              <a:t>torque</a:t>
            </a:r>
            <a:r>
              <a:rPr lang="en-US" sz="1200" dirty="0"/>
              <a:t> </a:t>
            </a:r>
            <a:r>
              <a:rPr lang="en-US" sz="1200" dirty="0" smtClean="0">
                <a:solidFill>
                  <a:schemeClr val="bg2"/>
                </a:solidFill>
              </a:rPr>
              <a:t>A rotational or twisting effect of a force; (SI unit newton-meter or Nm; imperial unit foot-pound or ft-lb)</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transformer</a:t>
            </a:r>
            <a:r>
              <a:rPr lang="en-US" sz="1200" dirty="0" smtClean="0"/>
              <a:t> </a:t>
            </a:r>
            <a:r>
              <a:rPr lang="en-US" sz="1200" dirty="0" smtClean="0">
                <a:solidFill>
                  <a:schemeClr val="bg2"/>
                </a:solidFill>
              </a:rPr>
              <a:t>A static device that transfers electric energy from one circuit to another by magnetic coupling. Their main use is to transfer energy between different voltage levels, which allows choosing most appropriate voltage for power generation, transmission and distribution separately.</a:t>
            </a:r>
          </a:p>
          <a:p>
            <a:r>
              <a:rPr lang="en-US" sz="1200" dirty="0"/>
              <a:t/>
            </a:r>
            <a:r>
              <a:rPr lang="en-US" sz="1200" dirty="0"/>
              <a:t>transmitter</a:t>
            </a:r>
            <a:r>
              <a:rPr lang="en-US" sz="1200" dirty="0"/>
              <a:t> </a:t>
            </a:r>
            <a:r>
              <a:rPr lang="en-US" sz="1200" dirty="0">
                <a:solidFill>
                  <a:schemeClr val="bg2"/>
                </a:solidFill>
              </a:rPr>
              <a:t>An electronic device that generates and amplifies a carrier wave, modulates it with a meaningful signal derived from speech, music, TV or other sources, and broadcasts the resulting signal from an antenna.</a:t>
            </a:r>
          </a:p>
          <a:p>
            <a:r>
              <a:rPr lang="en-US" sz="1200" dirty="0"/>
              <a:t/>
            </a:r>
            <a:r>
              <a:rPr lang="en-US" sz="1200" dirty="0"/>
              <a:t>turbine</a:t>
            </a:r>
            <a:r>
              <a:rPr lang="en-US" sz="1200" dirty="0"/>
              <a:t> </a:t>
            </a:r>
            <a:r>
              <a:rPr lang="en-US" sz="1200" dirty="0">
                <a:solidFill>
                  <a:schemeClr val="bg2"/>
                </a:solidFill>
              </a:rPr>
              <a:t>Any of various rotary machines that use the kinetic energy of a continuous stream of fluid (a liquid or a gas) to turn a shaft.</a:t>
            </a:r>
          </a:p>
          <a:p>
            <a:r>
              <a:rPr lang="en-US" sz="1200" dirty="0"/>
              <a:t/>
            </a:r>
            <a:r>
              <a:rPr lang="en-US" sz="1200" dirty="0"/>
              <a:t>vector area</a:t>
            </a:r>
            <a:r>
              <a:rPr lang="en-US" sz="1200" dirty="0"/>
              <a:t> </a:t>
            </a:r>
            <a:r>
              <a:rPr lang="en-US" sz="1200" dirty="0">
                <a:solidFill>
                  <a:schemeClr val="bg2"/>
                </a:solidFill>
              </a:rPr>
              <a:t>A vector whose magnitude is the area under consideration, and whose direction is perpendicular to the surface area.</a:t>
            </a:r>
          </a:p>
          <a:p>
            <a:r>
              <a:rPr lang="en-US" sz="1200" dirty="0"/>
              <a:t/>
            </a:r>
            <a:r>
              <a:rPr lang="en-US" sz="1200" dirty="0"/>
              <a:t>vector area</a:t>
            </a:r>
            <a:r>
              <a:rPr lang="en-US" sz="1200" dirty="0"/>
              <a:t> </a:t>
            </a:r>
            <a:r>
              <a:rPr lang="en-US" sz="1200" dirty="0">
                <a:solidFill>
                  <a:schemeClr val="bg2"/>
                </a:solidFill>
              </a:rPr>
              <a:t>A vector whose magnitude is the area under consideration and whose direction is perpendicular to the plane.</a:t>
            </a:r>
          </a:p>
          <a:p>
            <a:r>
              <a:rPr lang="en-US" sz="1200" dirty="0"/>
              <a:t/>
            </a:r>
            <a:r>
              <a:rPr lang="en-US" sz="1200" dirty="0"/>
              <a:t>wavelength</a:t>
            </a:r>
            <a:r>
              <a:rPr lang="en-US" sz="1200" dirty="0"/>
              <a:t> </a:t>
            </a:r>
            <a:r>
              <a:rPr lang="en-US" sz="1200" dirty="0">
                <a:solidFill>
                  <a:schemeClr val="bg2"/>
                </a:solidFill>
              </a:rPr>
              <a:t>The length of a single cycle of a wave, as measured by the distance between one peak or trough of a wave and the next; it is often designated in physics as λ, and corresponds to the velocity of the wave divided by its frequency.</a:t>
            </a: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Steam Turbine Generator</a:t>
            </a:r>
          </a:p>
          <a:p>
            <a:pPr lvl="1"/>
            <a:r>
              <a:rPr lang="en-US" dirty="0" smtClean="0"/>
              <a:t>A modern steam turbine generator.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"Electric generator."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http://en.wikipedia.org/wiki/Electric_generator</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0ce68056da45a14b359d08a4cf229f7}">
                <a14:useLocalDpi xmlns:a14="http://schemas.microsoft.com/office/drawing/2010/main" val="0"/>
              </a:ext>
            </a:extLst>
          </a:blip>
          <a:stretch>
            <a:fillRect/>
          </a:stretch>
        </p:blipFill>
        <p:spPr>
          <a:xfrm>
            <a:off x="1316040" y="533400"/>
            <a:ext cx="651192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Faraday's Experiment</a:t>
            </a:r>
          </a:p>
          <a:p>
            <a:pPr lvl="1"/>
            <a:r>
              <a:rPr lang="en-US" dirty="0" smtClean="0"/>
              <a:t>Faraday's experiment showing induction between coils of wire: The liquid battery (right) provides a current which flows through the small coil (A), creating a magnetic field. When the coils are stationary, no current is induced. But when the small coil is moved in or out of the large coil (B), the magnetic flux through the large coil changes, inducing a current which is detected by the galvanometer (G).</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"Faraday's law of induction."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http://en.wikipedia.org/wiki/Faraday's_law_of_induction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4a5b6ff2aa54cf726de8c34e6e1e1c84}">
                <a14:useLocalDpi xmlns:a14="http://schemas.microsoft.com/office/drawing/2010/main" val="0"/>
              </a:ext>
            </a:extLst>
          </a:blip>
          <a:stretch>
            <a:fillRect/>
          </a:stretch>
        </p:blipFill>
        <p:spPr>
          <a:xfrm>
            <a:off x="1701881" y="533400"/>
            <a:ext cx="574023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Right-Hand Rule</a:t>
            </a:r>
          </a:p>
          <a:p>
            <a:pPr lvl="1"/>
            <a:r>
              <a:rPr lang="en-US" dirty="0" smtClean="0"/>
              <a:t>Right-hand rule showing the direction of the Lorentz force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"Free High School Science Texts Project, Electrodynamics: Generators and Motors.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http://cnx.org/content/m39508/latest/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6dec14c5f39066020c8c0c8169efc3c}">
                <a14:useLocalDpi xmlns:a14="http://schemas.microsoft.com/office/drawing/2010/main" val="0"/>
              </a:ext>
            </a:extLst>
          </a:blip>
          <a:stretch>
            <a:fillRect/>
          </a:stretch>
        </p:blipFill>
        <p:spPr>
          <a:xfrm>
            <a:off x="1690321" y="533400"/>
            <a:ext cx="576335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Motional EMF</a:t>
            </a:r>
          </a:p>
          <a:p>
            <a:pPr lvl="1"/>
            <a:r>
              <a:rPr lang="en-US" dirty="0" smtClean="0"/>
              <a:t>(a) A motional emf=Bℓv is induced between the rails when this rod moves to the right in the uniform magnetic field. The magnetic field B is into the page, perpendicular to the moving rod and rails and, hence, to the area enclosed by them. (b) Lenz's law gives the directions of the induced field and current, and the polarity of the induced emf. Since the flux is increasing, the induced field is in the opposite direction, or out of the page. Right hand rule gives the current direction shown, and the polarity of the rod will drive such a current.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Motional Emf. February 7,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http://cnx.org/content/m42400/latest/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09cf4c692a9b32b5ff46022a3c538bc}">
                <a14:useLocalDpi xmlns:a14="http://schemas.microsoft.com/office/drawing/2010/main" val="0"/>
              </a:ext>
            </a:extLst>
          </a:blip>
          <a:stretch>
            <a:fillRect/>
          </a:stretch>
        </p:blipFill>
        <p:spPr>
          <a:xfrm>
            <a:off x="2765691" y="533400"/>
            <a:ext cx="361261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Mutual Inductance in Coils</a:t>
            </a:r>
          </a:p>
          <a:p>
            <a:pPr lvl="1"/>
            <a:r>
              <a:rPr lang="en-US" dirty="0" smtClean="0"/>
              <a:t>These coils can induce emfs in one another like an inefficient transformer. Their mutual inductance M indicates the effectiveness of the coupling between them. Here a change in current in coil 1 is seen to induce an emf in coil 2. (Note that "E2 induced" represents the induced emf in coil 2.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da9def039f28da817169cd243249722}">
                <a14:useLocalDpi xmlns:a14="http://schemas.microsoft.com/office/drawing/2010/main" val="0"/>
              </a:ext>
            </a:extLst>
          </a:blip>
          <a:stretch>
            <a:fillRect/>
          </a:stretch>
        </p:blipFill>
        <p:spPr>
          <a:xfrm>
            <a:off x="1153675" y="533400"/>
            <a:ext cx="683665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dirty="0"/>
          </a:p>
        </p:txBody>
      </p:sp>
      <p:sp>
        <p:nvSpPr>
          <p:cNvPr id="2" name="Title 1"/>
          <p:cNvSpPr>
            <a:spLocks noGrp="1"/>
          </p:cNvSpPr>
          <p:nvPr>
            <p:ph type="title"/>
          </p:nvPr>
        </p:nvSpPr>
        <p:spPr/>
        <p:txBody>
          <a:bodyPr/>
          <a:lstStyle/>
          <a:p>
            <a:r>
              <a:rPr lang="en-US" smtClean="0"/>
              <a:t>Using Boundless Presentations</a:t>
            </a:r>
            <a:endParaRPr lang="en-US" dirty="0"/>
          </a:p>
        </p:txBody>
      </p:sp>
      <p:sp>
        <p:nvSpPr>
          <p:cNvPr id="23" name="Text Placeholder 22"/>
          <p:cNvSpPr>
            <a:spLocks noGrp="1"/>
          </p:cNvSpPr>
          <p:nvPr>
            <p:ph type="body" sz="quarter" idx="10"/>
          </p:nvPr>
        </p:nvSpPr>
        <p:spPr/>
        <p:txBody>
          <a:bodyPr/>
          <a:lstStyle/>
          <a:p>
            <a:r>
              <a:rPr lang="en-US" dirty="0" smtClean="0"/>
              <a:t>The Appendix</a:t>
            </a:r>
          </a:p>
          <a:p>
            <a:pPr lvl="1"/>
            <a:r>
              <a:rPr lang="en-US" dirty="0" smtClean="0"/>
              <a:t>The appendix is for you to use to add depth and breadth to your lectures. You can simply drag and drop slides from the appendix into the main presentation to make for a richer lecture experience.</a:t>
            </a:r>
            <a:endParaRPr lang="en-US" dirty="0"/>
          </a:p>
        </p:txBody>
      </p:sp>
      <p:sp>
        <p:nvSpPr>
          <p:cNvPr id="4"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t="598" r="246" b="369"/>
          <a:stretch>
            <a:fillRect/>
          </a:stretch>
        </p:blipFill>
        <p:spPr bwMode="auto">
          <a:xfrm>
            <a:off x="3267075" y="3544887"/>
            <a:ext cx="25717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b="1579"/>
          <a:stretch>
            <a:fillRect/>
          </a:stretch>
        </p:blipFill>
        <p:spPr bwMode="auto">
          <a:xfrm>
            <a:off x="3429000" y="1219200"/>
            <a:ext cx="24018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Text Placeholder 10"/>
          <p:cNvSpPr txBox="1">
            <a:spLocks/>
          </p:cNvSpPr>
          <p:nvPr/>
        </p:nvSpPr>
        <p:spPr>
          <a:xfrm>
            <a:off x="6019800" y="3581400"/>
            <a:ext cx="2819400" cy="1828800"/>
          </a:xfrm>
          <a:prstGeom prst="rect">
            <a:avLst/>
          </a:prstGeom>
        </p:spPr>
        <p:txBody>
          <a:bodyPr vert="horz" lIns="0" tIns="0" rIns="0" bIns="0"/>
          <a:lstStyle>
            <a:lvl1pPr marL="342900" indent="-342900" algn="l" rtl="0" eaLnBrk="1" fontAlgn="base" hangingPunct="1">
              <a:spcBef>
                <a:spcPts val="800"/>
              </a:spcBef>
              <a:spcAft>
                <a:spcPct val="0"/>
              </a:spcAft>
              <a:defRPr sz="1400">
                <a:solidFill>
                  <a:schemeClr val="tx2"/>
                </a:solidFill>
                <a:latin typeface="+mn-lt"/>
                <a:ea typeface="+mn-ea"/>
                <a:cs typeface="+mn-cs"/>
                <a:sym typeface="Helvetica Neue" charset="0"/>
              </a:defRPr>
            </a:lvl1pPr>
            <a:lvl2pPr marL="0" indent="0" algn="l" rtl="0" eaLnBrk="1" fontAlgn="base" hangingPunct="1">
              <a:spcBef>
                <a:spcPts val="400"/>
              </a:spcBef>
              <a:spcAft>
                <a:spcPct val="0"/>
              </a:spcAft>
              <a:buClr>
                <a:srgbClr val="828282"/>
              </a:buClr>
              <a:buSzPct val="100000"/>
              <a:buFont typeface="Arial" charset="0"/>
              <a:buNone/>
              <a:defRPr sz="1000">
                <a:solidFill>
                  <a:srgbClr val="828282"/>
                </a:solidFill>
                <a:latin typeface="Arial" charset="0"/>
                <a:ea typeface="+mn-ea"/>
                <a:cs typeface="+mn-cs"/>
                <a:sym typeface="Arial" charset="0"/>
              </a:defRPr>
            </a:lvl2pPr>
            <a:lvl3pPr marL="393700" indent="-127000" algn="l" rtl="0" eaLnBrk="1" fontAlgn="base" hangingPunct="1">
              <a:spcBef>
                <a:spcPts val="600"/>
              </a:spcBef>
              <a:spcAft>
                <a:spcPct val="0"/>
              </a:spcAft>
              <a:buClr>
                <a:srgbClr val="828282"/>
              </a:buClr>
              <a:buSzPct val="100000"/>
              <a:buFont typeface="Helvetica Neue" charset="0"/>
              <a:buChar char="-"/>
              <a:defRPr sz="1200">
                <a:solidFill>
                  <a:srgbClr val="828282"/>
                </a:solidFill>
                <a:latin typeface="+mn-lt"/>
                <a:ea typeface="+mn-ea"/>
                <a:cs typeface="+mn-cs"/>
                <a:sym typeface="Helvetica Neue" charset="0"/>
              </a:defRPr>
            </a:lvl3pPr>
            <a:lvl4pPr marL="1562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4pPr>
            <a:lvl5pPr marL="20193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5pPr>
            <a:lvl6pPr marL="24765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6pPr>
            <a:lvl7pPr marL="29337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7pPr>
            <a:lvl8pPr marL="33909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8pPr>
            <a:lvl9pPr marL="3848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9pPr>
          </a:lstStyle>
          <a:p>
            <a:r>
              <a:rPr lang="en-US" dirty="0" smtClean="0"/>
              <a:t>Free to edit, share, and copy</a:t>
            </a:r>
          </a:p>
          <a:p>
            <a:pPr lvl="1">
              <a:lnSpc>
                <a:spcPct val="110000"/>
              </a:lnSpc>
            </a:pPr>
            <a:r>
              <a:rPr lang="en-US" dirty="0" smtClean="0"/>
              <a:t>Feel free to edit, share, and make as many copies of the Boundless presentations as you like. We encourage you to take these presentations and make them your own.</a:t>
            </a:r>
            <a:endParaRPr lang="en-US" dirty="0"/>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extBox 16"/>
          <p:cNvSpPr txBox="1"/>
          <p:nvPr/>
        </p:nvSpPr>
        <p:spPr>
          <a:xfrm>
            <a:off x="228600" y="304800"/>
            <a:ext cx="2590800" cy="2784353"/>
          </a:xfrm>
          <a:prstGeom prst="rect">
            <a:avLst/>
          </a:prstGeom>
          <a:noFill/>
        </p:spPr>
        <p:txBody>
          <a:bodyPr wrap="square" lIns="0" tIns="0" rIns="0" bIns="0" rtlCol="0">
            <a:spAutoFit/>
          </a:bodyPr>
          <a:lstStyle/>
          <a:p>
            <a:pPr algn="l"/>
            <a:r>
              <a:rPr lang="en-US" sz="1800" dirty="0" smtClean="0">
                <a:solidFill>
                  <a:schemeClr val="bg1"/>
                </a:solidFill>
                <a:latin typeface="Arial"/>
                <a:cs typeface="Arial"/>
              </a:rPr>
              <a:t>Boundless Teaching Platform</a:t>
            </a:r>
          </a:p>
          <a:p>
            <a:pPr algn="l">
              <a:lnSpc>
                <a:spcPct val="110000"/>
              </a:lnSpc>
              <a:spcBef>
                <a:spcPts val="800"/>
              </a:spcBef>
            </a:pPr>
            <a:r>
              <a:rPr lang="en-US" sz="800" dirty="0">
                <a:solidFill>
                  <a:srgbClr val="FFFFFF"/>
                </a:solidFill>
                <a:latin typeface="Arial" charset="0"/>
                <a:ea typeface="ＭＳ Ｐゴシック" charset="0"/>
                <a:sym typeface="Helvetica Neue" charset="0"/>
              </a:rPr>
              <a:t>Boundless empowers educators to engage their students with affordable, customizable textbooks and intuitive teaching tools. The free Boundless Teaching Platform gives educators the ability to customize textbooks in more than 20 subjects that align to hundreds of popular titles. Get started by using high quality Boundless books, or make switching to our platform easier by building from Boundless content pre-organized to match the assigned textbook. This platform gives educators the tools they need to assign readings and assessments, monitor student activity, and lead their classes with pre-made teaching resources.</a:t>
            </a:r>
          </a:p>
          <a:p>
            <a:pPr algn="l">
              <a:spcBef>
                <a:spcPts val="800"/>
              </a:spcBef>
            </a:pPr>
            <a:r>
              <a:rPr lang="en-US" sz="800" dirty="0">
                <a:solidFill>
                  <a:srgbClr val="FFFFFF"/>
                </a:solidFill>
                <a:latin typeface="Helvetica Neue" charset="0"/>
                <a:ea typeface="ＭＳ Ｐゴシック" charset="0"/>
                <a:sym typeface="Helvetica Neue" charset="0"/>
              </a:rPr>
              <a:t>Get started now at:</a:t>
            </a:r>
          </a:p>
          <a:p>
            <a:pPr algn="l"/>
            <a:endParaRPr lang="en-US" sz="1800" dirty="0">
              <a:solidFill>
                <a:schemeClr val="bg1"/>
              </a:solidFill>
              <a:latin typeface="Arial"/>
              <a:cs typeface="Arial"/>
            </a:endParaRPr>
          </a:p>
        </p:txBody>
      </p:sp>
      <p:sp>
        <p:nvSpPr>
          <p:cNvPr id="19" name="TextBox 18"/>
          <p:cNvSpPr txBox="1"/>
          <p:nvPr/>
        </p:nvSpPr>
        <p:spPr>
          <a:xfrm>
            <a:off x="228600" y="5867400"/>
            <a:ext cx="2590800" cy="340606"/>
          </a:xfrm>
          <a:prstGeom prst="rect">
            <a:avLst/>
          </a:prstGeom>
          <a:noFill/>
        </p:spPr>
        <p:txBody>
          <a:bodyPr wrap="square" lIns="0" tIns="0" rIns="0" bIns="0" rtlCol="0">
            <a:spAutoFit/>
          </a:bodyPr>
          <a:lstStyle/>
          <a:p>
            <a:pPr algn="l">
              <a:lnSpc>
                <a:spcPct val="110000"/>
              </a:lnSpc>
              <a:spcBef>
                <a:spcPts val="800"/>
              </a:spcBef>
            </a:pPr>
            <a:r>
              <a:rPr lang="en-US" sz="800" dirty="0" smtClean="0">
                <a:solidFill>
                  <a:srgbClr val="FFFFFF"/>
                </a:solidFill>
                <a:latin typeface="Arial" charset="0"/>
                <a:ea typeface="ＭＳ Ｐゴシック" charset="0"/>
                <a:sym typeface="Helvetica Neue" charset="0"/>
              </a:rPr>
              <a:t>If you have any questions or problems please email:</a:t>
            </a:r>
          </a:p>
          <a:p>
            <a:pPr algn="l">
              <a:lnSpc>
                <a:spcPct val="80000"/>
              </a:lnSpc>
              <a:spcBef>
                <a:spcPts val="800"/>
              </a:spcBef>
            </a:pPr>
            <a:r>
              <a:rPr lang="en-US" sz="800" dirty="0" err="1" smtClean="0">
                <a:solidFill>
                  <a:srgbClr val="FFFFFF"/>
                </a:solidFill>
                <a:latin typeface="Arial" charset="0"/>
                <a:ea typeface="ＭＳ Ｐゴシック" charset="0"/>
                <a:cs typeface="Arial"/>
                <a:sym typeface="Helvetica Neue" charset="0"/>
                <a:hlinkClick r:id="rId6"/>
              </a:rPr>
              <a:t>educators@boundless.com</a:t>
            </a:r>
            <a:endParaRPr lang="en-US" sz="1800" dirty="0">
              <a:solidFill>
                <a:schemeClr val="bg1"/>
              </a:solidFill>
              <a:latin typeface="Arial"/>
              <a:cs typeface="Arial"/>
            </a:endParaRPr>
          </a:p>
        </p:txBody>
      </p:sp>
      <p:sp>
        <p:nvSpPr>
          <p:cNvPr id="3" name="TextBox 2"/>
          <p:cNvSpPr txBox="1"/>
          <p:nvPr/>
        </p:nvSpPr>
        <p:spPr>
          <a:xfrm>
            <a:off x="228600" y="2819400"/>
            <a:ext cx="2590800" cy="123111"/>
          </a:xfrm>
          <a:prstGeom prst="rect">
            <a:avLst/>
          </a:prstGeom>
          <a:noFill/>
        </p:spPr>
        <p:txBody>
          <a:bodyPr wrap="square" lIns="0" tIns="0" rIns="0" bIns="0" rtlCol="0">
            <a:spAutoFit/>
          </a:bodyPr>
          <a:lstStyle/>
          <a:p>
            <a:pPr algn="l"/>
            <a:r>
              <a:rPr lang="en-US" sz="800" dirty="0" smtClean="0">
                <a:latin typeface="Arial"/>
                <a:cs typeface="Arial"/>
                <a:hlinkClick r:id="rId7"/>
              </a:rPr>
              <a:t>http://</a:t>
            </a:r>
            <a:r>
              <a:rPr lang="en-US" sz="800" dirty="0" err="1" smtClean="0">
                <a:latin typeface="Arial"/>
                <a:cs typeface="Arial"/>
                <a:hlinkClick r:id="rId7"/>
              </a:rPr>
              <a:t>boundless.com</a:t>
            </a:r>
            <a:r>
              <a:rPr lang="en-US" sz="800" dirty="0" smtClean="0">
                <a:latin typeface="Arial"/>
                <a:cs typeface="Arial"/>
                <a:hlinkClick r:id="rId7"/>
              </a:rPr>
              <a:t>/teaching-platform</a:t>
            </a:r>
            <a:endParaRPr lang="en-US" sz="800" dirty="0">
              <a:latin typeface="Arial"/>
              <a:cs typeface="Arial"/>
            </a:endParaRPr>
          </a:p>
        </p:txBody>
      </p:sp>
    </p:spTree>
    <p:extLst>
      <p:ext uri="{BB962C8B-B14F-4D97-AF65-F5344CB8AC3E}">
        <p14:creationId xmlns:p14="http://schemas.microsoft.com/office/powerpoint/2010/main" val="3377858826"/>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Phasors for Inductors in AC Circuits</a:t>
            </a:r>
          </a:p>
          <a:p>
            <a:pPr lvl="1"/>
            <a:r>
              <a:rPr lang="en-US" dirty="0" smtClean="0"/>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c4b2a38489cfc3b825a3e3db5e37c365}">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Phasor Diagram</a:t>
            </a:r>
          </a:p>
          <a:p>
            <a:pPr lvl="1"/>
            <a:r>
              <a:rPr lang="en-US" dirty="0" smtClean="0"/>
              <a:t>Phasor diagram for an AC circuit with an inductor.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Amazon Web Services.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http://s3.amazonaws.com/figures.boundless.com/510ad330e4b0c14bf464a066/2.jpg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dc30ceb61f59ae45290095644149731}">
                <a14:useLocalDpi xmlns:a14="http://schemas.microsoft.com/office/drawing/2010/main" val="0"/>
              </a:ext>
            </a:extLst>
          </a:blip>
          <a:stretch>
            <a:fillRect/>
          </a:stretch>
        </p:blipFill>
        <p:spPr>
          <a:xfrm>
            <a:off x="1947862" y="533400"/>
            <a:ext cx="524827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Simple Transformer</a:t>
            </a:r>
          </a:p>
          <a:p>
            <a:pPr lvl="1"/>
            <a:r>
              <a:rPr lang="en-US" dirty="0" smtClean="0"/>
              <a:t>A typical construction of a simple transformer has two coils wound on a ferromagnetic core that is laminated to minimize eddy currents. The magnetic field created by the primary is mostly confined to and increased by the core, which transmits it to the secondary coil. Any change in current in the primary induces a current in the secondary.The figure shows a simple transformer with two coils wound on either sides of a laminated ferromagnetic core. The set of coil on left side of the core is marked as the primary and there number is given as N p. The voltage across the primary is given by V p. The set of coil on right side of the core is marked as the secondary and there number is represented as N s. The voltage across the secondary is given by V s. A symbol of the transformer is also shown below the diagram. It consists of two inductor coils separated by two equal parallel lines representing the core.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Transformers.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http://cnx.org/content/m42414/latest/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8333496f00b9385656b2700de19f1a7}">
                <a14:useLocalDpi xmlns:a14="http://schemas.microsoft.com/office/drawing/2010/main" val="0"/>
              </a:ext>
            </a:extLst>
          </a:blip>
          <a:stretch>
            <a:fillRect/>
          </a:stretch>
        </p:blipFill>
        <p:spPr>
          <a:xfrm>
            <a:off x="2705695" y="533400"/>
            <a:ext cx="373260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Lenz' Law</a:t>
            </a:r>
          </a:p>
          <a:p>
            <a:pPr lvl="1"/>
            <a:r>
              <a:rPr lang="en-US" dirty="0" smtClean="0"/>
              <a:t>(a) When this bar magnet is thrust into the coil, the strength of the magnetic field increases in the coil. The current induced in the coil creates another field, in the opposite direction of the bar magnet's to oppose the increase. This is one aspect of Lenz's law—induction opposes any change in flux. (b) and (c) are two other situations. Verify for yourself that the direction of the induced Bcoil shown indeed opposes the change in flux and that the current direction shown is consistent with the right hand rule.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Faraday’s Law of Induction: Lenz’s Law. February 7,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http://cnx.org/content/m42392/latest/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7501e994a9dd9e5a41ec32099a92227}">
                <a14:useLocalDpi xmlns:a14="http://schemas.microsoft.com/office/drawing/2010/main" val="0"/>
              </a:ext>
            </a:extLst>
          </a:blip>
          <a:stretch>
            <a:fillRect/>
          </a:stretch>
        </p:blipFill>
        <p:spPr>
          <a:xfrm>
            <a:off x="1989796" y="533400"/>
            <a:ext cx="516440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Magnetic Field Created By A Solenoid</a:t>
            </a:r>
          </a:p>
          <a:p>
            <a:pPr lvl="1"/>
            <a:r>
              <a:rPr lang="en-US" dirty="0" smtClean="0"/>
              <a:t>Magnetic field created by a solenoid (cross-sectional view) described using field lines. Energy is "stored" in the magnetic field.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"Solenoid."</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http://en.wikipedia.org/wiki/Solenoid</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dc406de712432fb848ba12e9a6c658f}">
                <a14:useLocalDpi xmlns:a14="http://schemas.microsoft.com/office/drawing/2010/main" val="0"/>
              </a:ext>
            </a:extLst>
          </a:blip>
          <a:stretch>
            <a:fillRect/>
          </a:stretch>
        </p:blipFill>
        <p:spPr>
          <a:xfrm>
            <a:off x="266700" y="533400"/>
            <a:ext cx="8610600" cy="351453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Transformer Setup</a:t>
            </a:r>
          </a:p>
          <a:p>
            <a:pPr lvl="1"/>
            <a:r>
              <a:rPr lang="en-US" dirty="0" smtClean="0"/>
              <a:t>Transformers change voltages at several points in a power distribution system. Electric power is usually generated at greater than 10 kV, and transmitted long distances at voltages over 200 kV—sometimes as great as 700 kV—to limit energy losses. Local power distribution to neighborhoods or industries goes through a substation and is sent short distances at voltages ranging from 5 to 13 kV. This is reduced to 120, 240, or 480 V for safety at the individual user site.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Transformers.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http://cnx.org/content/m42414/latest/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71611a31c8ef066bb1a6c7d5d104874}">
                <a14:useLocalDpi xmlns:a14="http://schemas.microsoft.com/office/drawing/2010/main" val="0"/>
              </a:ext>
            </a:extLst>
          </a:blip>
          <a:stretch>
            <a:fillRect/>
          </a:stretch>
        </p:blipFill>
        <p:spPr>
          <a:xfrm>
            <a:off x="266700" y="533400"/>
            <a:ext cx="8610600" cy="2695117"/>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Device for Exploring Eddy Currents and Magnetic Damping</a:t>
            </a:r>
          </a:p>
          <a:p>
            <a:pPr lvl="1"/>
            <a:r>
              <a:rPr lang="en-US" dirty="0" smtClean="0"/>
              <a:t>A common physics demonstration device for exploring eddy currents and magnetic damping. (a) The motion of a metal pendulum bob swinging between the poles of a magnet is quickly damped by the action of eddy currents. (b) There is little effect on the motion of a slotted metal bob, implying that eddy currents are made less effective. (c) There is also no magnetic damping on a nonconducting bob, since the eddy currents are extremely small.</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Eddy Currents and Magnetic Damping.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4bff44cdd839a4ed01ad941720eb642}">
                <a14:useLocalDpi xmlns:a14="http://schemas.microsoft.com/office/drawing/2010/main" val="0"/>
              </a:ext>
            </a:extLst>
          </a:blip>
          <a:stretch>
            <a:fillRect/>
          </a:stretch>
        </p:blipFill>
        <p:spPr>
          <a:xfrm>
            <a:off x="1246273" y="533400"/>
            <a:ext cx="665145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Inductor Symbol</a:t>
            </a:r>
          </a:p>
          <a:p>
            <a:pPr lvl="1"/>
            <a:r>
              <a:rPr lang="en-US" dirty="0" smtClean="0"/>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27a7bca8d65cff1db55836ea9357852}">
                <a14:useLocalDpi xmlns:a14="http://schemas.microsoft.com/office/drawing/2010/main" val="0"/>
              </a:ext>
            </a:extLst>
          </a:blip>
          <a:stretch>
            <a:fillRect/>
          </a:stretch>
        </p:blipFill>
        <p:spPr>
          <a:xfrm>
            <a:off x="266700" y="533400"/>
            <a:ext cx="8610600" cy="158435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 3</a:t>
            </a:r>
          </a:p>
          <a:p>
            <a:pPr lvl="1"/>
            <a:r>
              <a:rPr lang="en-US" dirty="0" smtClean="0"/>
              <a:t>A phasor can be seen as a vector rotating about the origin in a complex plane. The cosine function is the projection of the vector onto the real axis. Its amplitude is the modulus of the vector, and its argument is the total phase \omega t+\theta. The phase constant \theta represents the angle that the vector forms with the real axis at t = 0.</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"Phasor."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http://en.wikipedia.org/wiki/Phasor</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fa0438bb33c6eef6d6fe352769c4d2a}">
                <a14:useLocalDpi xmlns:a14="http://schemas.microsoft.com/office/drawing/2010/main" val="0"/>
              </a:ext>
            </a:extLst>
          </a:blip>
          <a:stretch>
            <a:fillRect/>
          </a:stretch>
        </p:blipFill>
        <p:spPr>
          <a:xfrm>
            <a:off x="3471069" y="533400"/>
            <a:ext cx="220186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Varying Magnetic Field</a:t>
            </a:r>
          </a:p>
          <a:p>
            <a:pPr lvl="1"/>
            <a:r>
              <a:rPr lang="en-US" dirty="0" smtClean="0"/>
              <a:t>Each point on a surface is associated with a direction, called the surface normal; the magnetic flux through a point is then the component of the magnetic field along this normal direction.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"Magnetic flux."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http://en.wikipedia.org/wiki/Magnetic_flux</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0e102c97457e9a4c9c8abc01fd59016}">
                <a14:useLocalDpi xmlns:a14="http://schemas.microsoft.com/office/drawing/2010/main" val="0"/>
              </a:ext>
            </a:extLst>
          </a:blip>
          <a:stretch>
            <a:fillRect/>
          </a:stretch>
        </p:blipFill>
        <p:spPr>
          <a:xfrm>
            <a:off x="266700" y="533400"/>
            <a:ext cx="8610600" cy="4158626"/>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oundlessHQ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48000" cy="6464300"/>
          </a:xfrm>
          <a:prstGeom prst="rect">
            <a:avLst/>
          </a:prstGeom>
        </p:spPr>
      </p:pic>
      <p:sp>
        <p:nvSpPr>
          <p:cNvPr id="16" name="Text Placeholder 15"/>
          <p:cNvSpPr>
            <a:spLocks noGrp="1"/>
          </p:cNvSpPr>
          <p:nvPr>
            <p:ph type="body" sz="quarter" idx="10"/>
          </p:nvPr>
        </p:nvSpPr>
        <p:spPr/>
        <p:txBody>
          <a:bodyPr/>
          <a:lstStyle/>
          <a:p>
            <a:pPr>
              <a:lnSpc>
                <a:spcPct val="110000"/>
              </a:lnSpc>
            </a:pPr>
            <a:r>
              <a:rPr lang="en-US" dirty="0" smtClean="0"/>
              <a:t>Boundless is an innovative technology company making education more affordable and accessible for students everywhere. The company creates the world’s best open educational content in 20+ subjects that align to more than 1,000 popular college textbooks. Boundless integrates learning technology into all its premium books to help students study more efficiently at a fraction of the cost of traditional textbooks. The company also empowers educators to engage their students more effectively through customizable books and intuitive teaching tools as part of the Boundless Teaching Platform. More than 2 million learners access Boundless free and premium content each month across the company’s wide distribution platforms, including its website, </a:t>
            </a:r>
            <a:r>
              <a:rPr lang="en-US" dirty="0" err="1" smtClean="0"/>
              <a:t>iOS</a:t>
            </a:r>
            <a:r>
              <a:rPr lang="en-US" dirty="0" smtClean="0"/>
              <a:t> apps, Kindle books, and </a:t>
            </a:r>
            <a:r>
              <a:rPr lang="en-US" dirty="0" err="1" smtClean="0"/>
              <a:t>iBooks</a:t>
            </a:r>
            <a:r>
              <a:rPr lang="en-US" dirty="0" smtClean="0"/>
              <a:t>. To get started learning or teaching with Boundless, visit </a:t>
            </a:r>
            <a:r>
              <a:rPr lang="en-US" dirty="0" smtClean="0">
                <a:hlinkClick r:id="rId3"/>
              </a:rPr>
              <a:t>boundless.com</a:t>
            </a:r>
            <a:r>
              <a:rPr lang="en-US" dirty="0" smtClean="0"/>
              <a:t>.</a:t>
            </a:r>
            <a:endParaRPr lang="en-US" dirty="0"/>
          </a:p>
        </p:txBody>
      </p:sp>
      <p:sp>
        <p:nvSpPr>
          <p:cNvPr id="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Rectangle 9"/>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itle 16"/>
          <p:cNvSpPr>
            <a:spLocks noGrp="1"/>
          </p:cNvSpPr>
          <p:nvPr>
            <p:ph type="title"/>
          </p:nvPr>
        </p:nvSpPr>
        <p:spPr/>
        <p:txBody>
          <a:bodyPr/>
          <a:lstStyle/>
          <a:p>
            <a:r>
              <a:rPr lang="en-US" dirty="0" smtClean="0"/>
              <a:t>About Boundless</a:t>
            </a:r>
            <a:endParaRPr lang="en-US" dirty="0"/>
          </a:p>
        </p:txBody>
      </p:sp>
    </p:spTree>
    <p:extLst>
      <p:ext uri="{BB962C8B-B14F-4D97-AF65-F5344CB8AC3E}">
        <p14:creationId xmlns:p14="http://schemas.microsoft.com/office/powerpoint/2010/main" val="170335963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Faraday's Apparatus</a:t>
            </a:r>
          </a:p>
          <a:p>
            <a:pPr lvl="1"/>
            <a:r>
              <a:rPr lang="en-US" dirty="0" smtClean="0"/>
              <a:t>This is Faraday's apparatus for demonstrating that a magnetic field can produce a current. A change in the field produced by the top coil induces an EMF and, hence, a current in the bottom coil. When the switch is opened and closed, the galvanometer registers currents in opposite directions. No current flows through the galvanometer when the switch remains closed or open.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Induced Emf and Magnetic Flux. February 7,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http://cnx.org/content/m42390/latest/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c53e6a2f6a9c3d1d71eea85ac285e02}">
                <a14:useLocalDpi xmlns:a14="http://schemas.microsoft.com/office/drawing/2010/main" val="0"/>
              </a:ext>
            </a:extLst>
          </a:blip>
          <a:stretch>
            <a:fillRect/>
          </a:stretch>
        </p:blipFill>
        <p:spPr>
          <a:xfrm>
            <a:off x="266700" y="533400"/>
            <a:ext cx="8610600" cy="348914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 simple, modern speaker.</a:t>
            </a:r>
          </a:p>
          <a:p>
            <a:pPr lvl="1"/>
            <a:r>
              <a:rPr lang="en-US" dirty="0" smtClean="0"/>
              <a:t>A speaker with magnet and coils that is used to produce sound.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"SpkFrontCutawayView."</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http://en.wikipedia.org/wiki/File:SpkFrontCutawayView.svg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cecb05229ad6dad40f2c493bd6927a8}">
                <a14:useLocalDpi xmlns:a14="http://schemas.microsoft.com/office/drawing/2010/main" val="0"/>
              </a:ext>
            </a:extLst>
          </a:blip>
          <a:stretch>
            <a:fillRect/>
          </a:stretch>
        </p:blipFill>
        <p:spPr>
          <a:xfrm>
            <a:off x="2400300" y="533400"/>
            <a:ext cx="43434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Car Antenna</a:t>
            </a:r>
          </a:p>
          <a:p>
            <a:pPr lvl="1"/>
            <a:r>
              <a:rPr lang="en-US" dirty="0" smtClean="0"/>
              <a:t>A common car antenna that converts electric power in the air into electromagnetic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"Antenna (radio)."</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http://en.wikipedia.org/wiki/Antenna_(radio)</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ad16a42060fc13e2eb2346e375abd48}">
                <a14:useLocalDpi xmlns:a14="http://schemas.microsoft.com/office/drawing/2010/main" val="0"/>
              </a:ext>
            </a:extLst>
          </a:blip>
          <a:stretch>
            <a:fillRect/>
          </a:stretch>
        </p:blipFill>
        <p:spPr>
          <a:xfrm>
            <a:off x="2943225" y="533400"/>
            <a:ext cx="325755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 4</a:t>
            </a:r>
          </a:p>
          <a:p>
            <a:pPr lvl="1"/>
            <a:r>
              <a:rPr lang="en-US" dirty="0" smtClean="0"/>
              <a:t>Phasor diagram for an AC circuit with a capacitor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Amazon Web Services.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http://s3.amazonaws.com/figures.boundless.com/510acb88e4b0f11e4bcb056e/1.jpg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5aca81a7041ba9b4fce745c1eb1407f}">
                <a14:useLocalDpi xmlns:a14="http://schemas.microsoft.com/office/drawing/2010/main" val="0"/>
              </a:ext>
            </a:extLst>
          </a:blip>
          <a:stretch>
            <a:fillRect/>
          </a:stretch>
        </p:blipFill>
        <p:spPr>
          <a:xfrm>
            <a:off x="2367983" y="533400"/>
            <a:ext cx="440803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AC Voltage Source in Series with an Inductor</a:t>
            </a:r>
          </a:p>
          <a:p>
            <a:pPr lvl="1"/>
            <a:r>
              <a:rPr lang="en-US" dirty="0" smtClean="0"/>
              <a:t>(a) An AC voltage source in series with an inductor having negligible resistance. (b) Graph of current and voltage across the inductor as functions of time.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31,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http://cnx.org/content/m42427/latest/?collection=col11406/1.7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c4f556a64dbf762f9f247e22ddc2e86}">
                <a14:useLocalDpi xmlns:a14="http://schemas.microsoft.com/office/drawing/2010/main" val="0"/>
              </a:ext>
            </a:extLst>
          </a:blip>
          <a:stretch>
            <a:fillRect/>
          </a:stretch>
        </p:blipFill>
        <p:spPr>
          <a:xfrm>
            <a:off x="266700" y="533400"/>
            <a:ext cx="8610600" cy="3611531"/>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Current vs. Frequency</a:t>
            </a:r>
          </a:p>
          <a:p>
            <a:pPr lvl="1"/>
            <a:r>
              <a:rPr lang="en-US" dirty="0" smtClean="0"/>
              <a:t>A graph of current versus frequency for two RLC series circuits differing only in the amount of resistance. Both have a resonance at f0, but that for the higher resistance is lower and broader. The driving AC voltage source has a fixed amplitude V0.</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RLC Series AC Circuits. January 31,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http://cnx.org/content/m42431/latest/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c4f7f1b0da31d8787f3d21c52115ff8}">
                <a14:useLocalDpi xmlns:a14="http://schemas.microsoft.com/office/drawing/2010/main" val="0"/>
              </a:ext>
            </a:extLst>
          </a:blip>
          <a:stretch>
            <a:fillRect/>
          </a:stretch>
        </p:blipFill>
        <p:spPr>
          <a:xfrm>
            <a:off x="1150204" y="533400"/>
            <a:ext cx="684359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Torque</a:t>
            </a:r>
          </a:p>
          <a:p>
            <a:pPr lvl="1"/>
            <a:r>
              <a:rPr lang="en-US" dirty="0" smtClean="0"/>
              <a:t>The force on opposite sides of the coil will be in opposite directions because the charges are moving in opposite directions. This means the coil will rotate.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"Free High School Science Texts Project, Electrodynamics: Generators and Motors.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http://cnx.org/content/m39508/latest/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a439b70b38e90ce9d7131a129d96211}">
                <a14:useLocalDpi xmlns:a14="http://schemas.microsoft.com/office/drawing/2010/main" val="0"/>
              </a:ext>
            </a:extLst>
          </a:blip>
          <a:stretch>
            <a:fillRect/>
          </a:stretch>
        </p:blipFill>
        <p:spPr>
          <a:xfrm>
            <a:off x="913521" y="533400"/>
            <a:ext cx="731695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Conductor Loop Moving Into a Magnet</a:t>
            </a:r>
          </a:p>
          <a:p>
            <a:pPr lvl="1"/>
            <a:r>
              <a:rPr lang="en-US" dirty="0" smtClean="0"/>
              <a:t>(a) Motional EMF. The current loop is moving into a stationary magnet. The direction of the magnetic field is into the screen. (b) Induced EMF. Current loop is stationary, and the magnet is moving.</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Amazon Web Services.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http://s3.amazonaws.com/figures.boundless.com/51154f34e4b0c14bf464da40/1.jpg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6452ac468e88952a6491507e5940d77}">
                <a14:useLocalDpi xmlns:a14="http://schemas.microsoft.com/office/drawing/2010/main" val="0"/>
              </a:ext>
            </a:extLst>
          </a:blip>
          <a:stretch>
            <a:fillRect/>
          </a:stretch>
        </p:blipFill>
        <p:spPr>
          <a:xfrm>
            <a:off x="266700" y="533400"/>
            <a:ext cx="8610600" cy="3494156"/>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Conducting Plate Passing Between the Poles of a Magnet</a:t>
            </a:r>
          </a:p>
          <a:p>
            <a:pPr lvl="1"/>
            <a:r>
              <a:rPr lang="en-US" dirty="0" smtClean="0"/>
              <a:t>A more detailed look at the conducting plate passing between the poles of a magnet. As it enters and leaves the field, the change in flux produces an eddy current. Magnetic force on the current loop opposes the motion. There is no current and no magnetic drag when the plate is completely inside the uniform field.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Eddy Currents and Magnetic Damping.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6a009b0002d1c32a623444cb5e0ce1a}">
                <a14:useLocalDpi xmlns:a14="http://schemas.microsoft.com/office/drawing/2010/main" val="0"/>
              </a:ext>
            </a:extLst>
          </a:blip>
          <a:stretch>
            <a:fillRect/>
          </a:stretch>
        </p:blipFill>
        <p:spPr>
          <a:xfrm>
            <a:off x="1891834" y="533400"/>
            <a:ext cx="536033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Sinusoidal Voltage and Current</a:t>
            </a:r>
          </a:p>
          <a:p>
            <a:pPr lvl="1"/>
            <a:r>
              <a:rPr lang="en-US" dirty="0" smtClean="0"/>
              <a:t>(a) DC voltage and current are constant in time, once the current is established. (b) A graph of voltage and current versus time for 60-Hz AC power. The voltage and current are sinusoidal and are in phase for a simple resistance circuit. The frequencies and peak voltages of AC sources differ greatly.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16, 2015."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http://cnx.org/content/m42348/latest/?collection=col11406/1.7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c00e887cdaae55c6f62073c74f12fcc}">
                <a14:useLocalDpi xmlns:a14="http://schemas.microsoft.com/office/drawing/2010/main" val="0"/>
              </a:ext>
            </a:extLst>
          </a:blip>
          <a:stretch>
            <a:fillRect/>
          </a:stretch>
        </p:blipFill>
        <p:spPr>
          <a:xfrm>
            <a:off x="2752140" y="533400"/>
            <a:ext cx="363972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Induction, AC Circuits, and Electrical Technolo...</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Induction, AC Circuits, and Electrical Technologies</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Magnetic Flux, Induction, and Faraday's Law</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7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AC Circuits</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90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Applications of Induction and EM Waves</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3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Magnetic Fields and Maxwell Revisited</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 name="Picture 1" descr="chapterimage.jpg"/>
          <p:cNvPicPr>
            <a:picLocks noChangeAspect="1"/>
          </p:cNvPicPr>
          <p:nvPr/>
        </p:nvPicPr>
        <p:blipFill>
          <a:blip r:embed="rId6">
            <a:extLst>
              <a:ext uri="{8c53e6a2f6a9c3d1d71eea85ac285e02}">
                <a14:useLocalDpi xmlns:a14="http://schemas.microsoft.com/office/drawing/2010/main" val="0"/>
              </a:ext>
            </a:extLst>
          </a:blip>
          <a:stretch>
            <a:fillRect/>
          </a:stretch>
        </p:blipFill>
        <p:spPr>
          <a:xfrm>
            <a:off x="3200400" y="304800"/>
            <a:ext cx="863600" cy="349944"/>
          </a:xfrm>
          <a:prstGeom prst="rect">
            <a:avLst/>
          </a:prstGeom>
        </p:spPr>
      </p:pic>
      <p:pic>
        <p:nvPicPr>
          <p:cNvPr id="29" name="Picture 28" descr="chapterimage.jpg"/>
          <p:cNvPicPr>
            <a:picLocks noChangeAspect="1"/>
          </p:cNvPicPr>
          <p:nvPr/>
        </p:nvPicPr>
        <p:blipFill>
          <a:blip r:embed="rId7">
            <a:extLst>
              <a:ext uri="{c27a7bca8d65cff1db55836ea9357852}">
                <a14:useLocalDpi xmlns:a14="http://schemas.microsoft.com/office/drawing/2010/main" val="0"/>
              </a:ext>
            </a:extLst>
          </a:blip>
          <a:stretch>
            <a:fillRect/>
          </a:stretch>
        </p:blipFill>
        <p:spPr>
          <a:xfrm>
            <a:off x="3200400" y="1447800"/>
            <a:ext cx="863600" cy="158902"/>
          </a:xfrm>
          <a:prstGeom prst="rect">
            <a:avLst/>
          </a:prstGeom>
        </p:spPr>
      </p:pic>
      <p:pic>
        <p:nvPicPr>
          <p:cNvPr id="30" name="Picture 29" descr="chapterimage.jpg"/>
          <p:cNvPicPr>
            <a:picLocks noChangeAspect="1"/>
          </p:cNvPicPr>
          <p:nvPr/>
        </p:nvPicPr>
        <p:blipFill>
          <a:blip r:embed="rId8">
            <a:extLst>
              <a:ext uri="{acecb05229ad6dad40f2c493bd6927a8}">
                <a14:useLocalDpi xmlns:a14="http://schemas.microsoft.com/office/drawing/2010/main" val="0"/>
              </a:ext>
            </a:extLst>
          </a:blip>
          <a:stretch>
            <a:fillRect/>
          </a:stretch>
        </p:blipFill>
        <p:spPr>
          <a:xfrm>
            <a:off x="3200400" y="2590800"/>
            <a:ext cx="863600" cy="863600"/>
          </a:xfrm>
          <a:prstGeom prst="rect">
            <a:avLst/>
          </a:prstGeom>
        </p:spPr>
      </p:pic>
      <p:pic>
        <p:nvPicPr>
          <p:cNvPr id="31" name="Picture 30" descr="chapterimage.jpg"/>
          <p:cNvPicPr>
            <a:picLocks noChangeAspect="1"/>
          </p:cNvPicPr>
          <p:nvPr/>
        </p:nvPicPr>
        <p:blipFill>
          <a:blip r:embed="rId9">
            <a:extLst>
              <a:ext uri="{fdc406de712432fb848ba12e9a6c658f}">
                <a14:useLocalDpi xmlns:a14="http://schemas.microsoft.com/office/drawing/2010/main" val="0"/>
              </a:ext>
            </a:extLst>
          </a:blip>
          <a:stretch>
            <a:fillRect/>
          </a:stretch>
        </p:blipFill>
        <p:spPr>
          <a:xfrm>
            <a:off x="3200400" y="3733800"/>
            <a:ext cx="863600" cy="352489"/>
          </a:xfrm>
          <a:prstGeom prst="rect">
            <a:avLst/>
          </a:prstGeom>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Eddy Currents Induced in a Slotted Metal Plate</a:t>
            </a:r>
          </a:p>
          <a:p>
            <a:pPr lvl="1"/>
            <a:r>
              <a:rPr lang="en-US" dirty="0" smtClean="0"/>
              <a:t>Eddy currents induced in a slotted metal plate entering a magnetic field form small loops, and the forces on them tend to cancel, thereby making magnetic drag almost zero.</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Eddy Currents and Magnetic Damping.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8225af15ce6b578d4cb31e58d42d918}">
                <a14:useLocalDpi xmlns:a14="http://schemas.microsoft.com/office/drawing/2010/main" val="0"/>
              </a:ext>
            </a:extLst>
          </a:blip>
          <a:stretch>
            <a:fillRect/>
          </a:stretch>
        </p:blipFill>
        <p:spPr>
          <a:xfrm>
            <a:off x="2228439" y="533400"/>
            <a:ext cx="468712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Series RLC Circuit</a:t>
            </a:r>
          </a:p>
          <a:p>
            <a:pPr lvl="1"/>
            <a:r>
              <a:rPr lang="en-US" dirty="0" smtClean="0"/>
              <a:t>A series RLC circuit: a resistor, inductor and capacitor (from left).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"RLC circuit."</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http://en.wikipedia.org/wiki/RLC_circuit%23Laplace_domain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1df38b986531d17e17679793ee07c91}">
                <a14:useLocalDpi xmlns:a14="http://schemas.microsoft.com/office/drawing/2010/main" val="0"/>
              </a:ext>
            </a:extLst>
          </a:blip>
          <a:stretch>
            <a:fillRect/>
          </a:stretch>
        </p:blipFill>
        <p:spPr>
          <a:xfrm>
            <a:off x="266700" y="533400"/>
            <a:ext cx="8610600" cy="3027164"/>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 2</a:t>
            </a:r>
          </a:p>
          <a:p>
            <a:pPr lvl="1"/>
            <a:r>
              <a:rPr lang="en-US" dirty="0" smtClean="0"/>
              <a:t>The current peaks (has its maximum) one quarter of a wave before the voltage when a capacitor is connected to an alternating voltage.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"Free High School Science Texts Project, Electronics: Capacitive and Inductive Circuits. January 31,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http://cnx.org/content/m39523/latest/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1e67a400c2b669ab59076ba955b499c}">
                <a14:useLocalDpi xmlns:a14="http://schemas.microsoft.com/office/drawing/2010/main" val="0"/>
              </a:ext>
            </a:extLst>
          </a:blip>
          <a:stretch>
            <a:fillRect/>
          </a:stretch>
        </p:blipFill>
        <p:spPr>
          <a:xfrm>
            <a:off x="266700" y="533400"/>
            <a:ext cx="8610600" cy="3987082"/>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RLC Series Circuit</a:t>
            </a:r>
          </a:p>
          <a:p>
            <a:pPr lvl="1"/>
            <a:r>
              <a:rPr lang="en-US" dirty="0" smtClean="0"/>
              <a:t>An RLC series circuit with an AC voltage source. f is the frequency of the source.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RLC Series AC Circuits. January 31,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http://cnx.org/content/m42431/latest/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9f75679f8897bff0455e37006e1a180}">
                <a14:useLocalDpi xmlns:a14="http://schemas.microsoft.com/office/drawing/2010/main" val="0"/>
              </a:ext>
            </a:extLst>
          </a:blip>
          <a:stretch>
            <a:fillRect/>
          </a:stretch>
        </p:blipFill>
        <p:spPr>
          <a:xfrm>
            <a:off x="1709478" y="533400"/>
            <a:ext cx="572504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Counterwinding</a:t>
            </a:r>
          </a:p>
          <a:p>
            <a:pPr lvl="1"/>
            <a:r>
              <a:rPr lang="en-US" dirty="0" smtClean="0"/>
              <a:t>The heating coils of an electric clothes dryer can be counter-wound so that their magnetic fields cancel one another, greatly reducing the mutual inductance with the case of the dryer.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3e5378e378ab6b108754f8944ffa22f}">
                <a14:useLocalDpi xmlns:a14="http://schemas.microsoft.com/office/drawing/2010/main" val="0"/>
              </a:ext>
            </a:extLst>
          </a:blip>
          <a:stretch>
            <a:fillRect/>
          </a:stretch>
        </p:blipFill>
        <p:spPr>
          <a:xfrm>
            <a:off x="2543088" y="533400"/>
            <a:ext cx="405782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Capacitors in AC Circuits with Phasors</a:t>
            </a:r>
          </a:p>
          <a:p>
            <a:pPr lvl="1"/>
            <a:r>
              <a:rPr lang="en-US" dirty="0" smtClean="0"/>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23e27f77f273b436f399d749358154b1}">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Mutual Inductance in Coils</a:t>
            </a:r>
          </a:p>
          <a:p>
            <a:pPr lvl="1"/>
            <a:r>
              <a:rPr lang="en-US" dirty="0" smtClean="0"/>
              <a:t>These coils can induce emfs in one another like an inefficient transformer. Their mutual inductance M indicates the effectiveness of the coupling between them. Here a change in current in coil 1 is seen to induce an emf in coil 2. (Note that "E2 induced" represents the induced emf in coil 2.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16, 2015."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da9def039f28da817169cd243249722}">
                <a14:useLocalDpi xmlns:a14="http://schemas.microsoft.com/office/drawing/2010/main" val="0"/>
              </a:ext>
            </a:extLst>
          </a:blip>
          <a:stretch>
            <a:fillRect/>
          </a:stretch>
        </p:blipFill>
        <p:spPr>
          <a:xfrm>
            <a:off x="1153675" y="533400"/>
            <a:ext cx="683665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Magnetic Field Created By A Solenoid</a:t>
            </a:r>
          </a:p>
          <a:p>
            <a:pPr lvl="1"/>
            <a:r>
              <a:rPr lang="en-US" dirty="0" smtClean="0"/>
              <a:t>Magnetic field created by a solenoid (cross-sectional view) described using field lines. Energy is "stored" in the magnetic field.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"Solenoid."</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http://en.wikipedia.org/wiki/Solenoid</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dc406de712432fb848ba12e9a6c658f}">
                <a14:useLocalDpi xmlns:a14="http://schemas.microsoft.com/office/drawing/2010/main" val="0"/>
              </a:ext>
            </a:extLst>
          </a:blip>
          <a:stretch>
            <a:fillRect/>
          </a:stretch>
        </p:blipFill>
        <p:spPr>
          <a:xfrm>
            <a:off x="266700" y="533400"/>
            <a:ext cx="8610600" cy="351453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Motional EMF</a:t>
            </a:r>
          </a:p>
          <a:p>
            <a:pPr lvl="1"/>
            <a:r>
              <a:rPr lang="en-US" dirty="0" smtClean="0"/>
              <a:t>(a) A motional emf=Bℓv is induced between the rails when this rod moves to the right in the uniform magnetic field. The magnetic field B is into the page, perpendicular to the moving rod and rails and, hence, to the area enclosed by them. (b) Lenz's law gives the directions of the induced field and current, and the polarity of the induced emf. Since the flux is increasing, the induced field is in the opposite direction, or out of the page. Right hand rule gives the current direction shown, and the polarity of the rod will drive such a current.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Motional EMF. January 16, 2015."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http://cnx.org/content/m42400/latest/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09cf4c692a9b32b5ff46022a3c538bc}">
                <a14:useLocalDpi xmlns:a14="http://schemas.microsoft.com/office/drawing/2010/main" val="0"/>
              </a:ext>
            </a:extLst>
          </a:blip>
          <a:stretch>
            <a:fillRect/>
          </a:stretch>
        </p:blipFill>
        <p:spPr>
          <a:xfrm>
            <a:off x="2765691" y="533400"/>
            <a:ext cx="361261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Forced Damped Motion of a Wheel on a Car Spring</a:t>
            </a:r>
          </a:p>
          <a:p>
            <a:pPr lvl="1"/>
            <a:r>
              <a:rPr lang="en-US" dirty="0" smtClean="0"/>
              <a:t>The forced but damped motion of the wheel on the car spring is analogous to an RLC series AC circuit. The shock absorber damps the motion and dissipates energy, analogous to the resistance in an RLC circuit. The mass and spring determine the resonant frequency.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RLC Series AC Circuits. February 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http://cnx.org/content/m42431/latest/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64b2988dc620ecd59f5175ce311dc21}">
                <a14:useLocalDpi xmlns:a14="http://schemas.microsoft.com/office/drawing/2010/main" val="0"/>
              </a:ext>
            </a:extLst>
          </a:blip>
          <a:stretch>
            <a:fillRect/>
          </a:stretch>
        </p:blipFill>
        <p:spPr>
          <a:xfrm>
            <a:off x="2062331" y="533400"/>
            <a:ext cx="501933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8c53e6a2f6a9c3d1d71eea85ac285e02}">
                <a14:useLocalDpi xmlns:a14="http://schemas.microsoft.com/office/drawing/2010/main" val="0"/>
              </a:ext>
            </a:extLst>
          </a:blip>
          <a:stretch>
            <a:fillRect/>
          </a:stretch>
        </p:blipFill>
        <p:spPr>
          <a:xfrm>
            <a:off x="152400" y="1447800"/>
            <a:ext cx="2768600" cy="112188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Induced EMF and Magnetic Flux</a:t>
            </a:r>
          </a:p>
          <a:p>
            <a:pPr marL="115888" indent="-115888"/>
            <a:r>
              <a:rPr lang="en-US" dirty="0" smtClean="0"/>
              <a:t>Faraday's Law of Induction and Lenz' Law</a:t>
            </a:r>
          </a:p>
          <a:p>
            <a:pPr marL="115888" indent="-115888"/>
            <a:r>
              <a:rPr lang="en-US" dirty="0"/>
              <a:t/>
            </a:r>
            <a:r>
              <a:rPr lang="en-US" dirty="0"/>
              <a:t>Motional EMF</a:t>
            </a:r>
            <a:r>
              <a:rPr lang="en-US" dirty="0"/>
              <a:t> </a:t>
            </a:r>
            <a:endParaRPr lang="en-US" dirty="0" smtClean="0"/>
          </a:p>
          <a:p>
            <a:pPr marL="115888" indent="-115888"/>
            <a:r>
              <a:rPr lang="en-US" dirty="0"/>
              <a:t/>
            </a:r>
            <a:r>
              <a:rPr lang="en-US" dirty="0"/>
              <a:t>Back EMF, Eddy Currents, and Magnetic Damping</a:t>
            </a:r>
            <a:r>
              <a:rPr lang="en-US" dirty="0"/>
              <a:t> </a:t>
            </a:r>
            <a:endParaRPr lang="en-US" dirty="0" smtClean="0"/>
          </a:p>
          <a:p>
            <a:pPr marL="115888" indent="-115888"/>
            <a:r>
              <a:rPr lang="en-US" dirty="0"/>
              <a:t/>
            </a:r>
            <a:r>
              <a:rPr lang="en-US" dirty="0"/>
              <a:t>Changing Magnetic Flux Produces an Electric Field</a:t>
            </a:r>
            <a:r>
              <a:rPr lang="en-US" dirty="0"/>
              <a:t> </a:t>
            </a:r>
            <a:endParaRPr lang="en-US" dirty="0" smtClean="0"/>
          </a:p>
          <a:p>
            <a:pPr marL="115888" indent="-115888"/>
            <a:r>
              <a:rPr lang="en-US" dirty="0"/>
              <a:t/>
            </a:r>
            <a:r>
              <a:rPr lang="en-US" dirty="0"/>
              <a:t>Electric Generators</a:t>
            </a:r>
            <a:r>
              <a:rPr lang="en-US" dirty="0"/>
              <a:t> </a:t>
            </a:r>
            <a:endParaRPr lang="en-US" dirty="0" smtClean="0"/>
          </a:p>
          <a:p>
            <a:pPr marL="115888" indent="-115888"/>
            <a:r>
              <a:rPr lang="en-US" dirty="0"/>
              <a:t/>
            </a:r>
            <a:r>
              <a:rPr lang="en-US" dirty="0"/>
              <a:t>Electric Motors</a:t>
            </a:r>
            <a:r>
              <a:rPr lang="en-US" dirty="0"/>
              <a:t> </a:t>
            </a:r>
            <a:endParaRPr lang="en-US" dirty="0" smtClean="0"/>
          </a:p>
          <a:p>
            <a:pPr marL="115888" indent="-115888"/>
            <a:r>
              <a:rPr lang="en-US" dirty="0"/>
              <a:t/>
            </a:r>
            <a:r>
              <a:rPr lang="en-US" dirty="0"/>
              <a:t>Inductance</a:t>
            </a:r>
            <a:r>
              <a:rPr lang="en-US" dirty="0"/>
              <a:t> </a:t>
            </a:r>
            <a:endParaRPr lang="en-US" dirty="0" smtClean="0"/>
          </a:p>
          <a:p>
            <a:pPr marL="115888" indent="-115888"/>
            <a:r>
              <a:rPr lang="en-US" dirty="0" smtClean="0"/>
              <a:t>A Quantitative Interpretation of Motional EMF</a:t>
            </a:r>
          </a:p>
          <a:p>
            <a:pPr marL="115888" indent="-115888"/>
            <a:r>
              <a:rPr lang="en-US" dirty="0"/>
              <a:t/>
            </a:r>
            <a:r>
              <a:rPr lang="en-US" dirty="0"/>
              <a:t>Mechanical Work and Electrical Energy</a:t>
            </a:r>
            <a:r>
              <a:rPr lang="en-US" dirty="0"/>
              <a:t> </a:t>
            </a:r>
            <a:endParaRPr lang="en-US" dirty="0" smtClean="0"/>
          </a:p>
          <a:p>
            <a:pPr marL="115888" indent="-115888"/>
            <a:r>
              <a:rPr lang="en-US" dirty="0"/>
              <a:t/>
            </a:r>
            <a:r>
              <a:rPr lang="en-US" dirty="0"/>
              <a:t>Energy in a Magnetic Field</a:t>
            </a:r>
            <a:r>
              <a:rPr lang="en-US" dirty="0"/>
              <a:t> </a:t>
            </a:r>
            <a:endParaRPr lang="en-US" dirty="0" smtClean="0"/>
          </a:p>
          <a:p>
            <a:pPr marL="115888" indent="-115888"/>
            <a:r>
              <a:rPr lang="en-US" dirty="0"/>
              <a:t/>
            </a:r>
            <a:r>
              <a:rPr lang="en-US" dirty="0"/>
              <a:t>Transformers</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Magnetic Flux, Induction, and Faraday's Law</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Magnetic Flux, Induction, and Faraday's Law</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www.boundless.com/physics/textbooks/boundless-physics-textbook/induction-ac-circuits-and-electrical-technologies-22/magnetic-flux-induction-and-faraday-s-law-161/</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Phasor Diagram for an RLC Series Circuit</a:t>
            </a:r>
          </a:p>
          <a:p>
            <a:pPr lvl="1"/>
            <a:r>
              <a:rPr lang="en-US" dirty="0" smtClean="0"/>
              <a:t>Phasor diagram for an RLC series circuit. \phi is the phase angle, equal to the phase difference between the voltage and current.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Amazon Web Services.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"Boundless."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http://s3.amazonaws.com/figures.boundless.com/510b06ffe4b0c14bf464a30e/4.jpg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e30a7b9edd01282110f4303bc4c0924}">
                <a14:useLocalDpi xmlns:a14="http://schemas.microsoft.com/office/drawing/2010/main" val="0"/>
              </a:ext>
            </a:extLst>
          </a:blip>
          <a:stretch>
            <a:fillRect/>
          </a:stretch>
        </p:blipFill>
        <p:spPr>
          <a:xfrm>
            <a:off x="2111091" y="533400"/>
            <a:ext cx="492181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Current in an RL Circuit</a:t>
            </a:r>
          </a:p>
          <a:p>
            <a:pPr lvl="1"/>
            <a:r>
              <a:rPr lang="en-US" dirty="0" smtClean="0"/>
              <a:t>(a) An RL circuit with a switch to turn current on and off. When in position 1, the battery, resistor, and inductor are in series and a current is established. In position 2, the battery is removed and the current eventually stops because of energy loss in the resistor. (b) A graph of current growth versus time when the switch is moved to position 1. (c) A graph of current decay when the switch is moved to position 2.</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January 25,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http://cnx.org/content/m42425/latest/?collection=col11406/1.7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d3bc8b02c93f54219ce988c33faf256}">
                <a14:useLocalDpi xmlns:a14="http://schemas.microsoft.com/office/drawing/2010/main" val="0"/>
              </a:ext>
            </a:extLst>
          </a:blip>
          <a:stretch>
            <a:fillRect/>
          </a:stretch>
        </p:blipFill>
        <p:spPr>
          <a:xfrm>
            <a:off x="266700" y="533400"/>
            <a:ext cx="8610600" cy="266067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Diagram of an Electric Generator</a:t>
            </a:r>
          </a:p>
          <a:p>
            <a:pPr lvl="1"/>
            <a:r>
              <a:rPr lang="en-US" dirty="0" smtClean="0"/>
              <a:t>A generator with a single rectangular coil rotated at constant angular velocity in a uniform magnetic field produces an emf that varies sinusoidally in time. Note the generator is similar to a motor, except the shaft is rotated to produce a current rather than the other way around.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Electric Generators.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c5cd004dfddea0f0a9b6172229e79ed}">
                <a14:useLocalDpi xmlns:a14="http://schemas.microsoft.com/office/drawing/2010/main" val="0"/>
              </a:ext>
            </a:extLst>
          </a:blip>
          <a:stretch>
            <a:fillRect/>
          </a:stretch>
        </p:blipFill>
        <p:spPr>
          <a:xfrm>
            <a:off x="1998896" y="533400"/>
            <a:ext cx="514620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EM Wave</a:t>
            </a:r>
          </a:p>
          <a:p>
            <a:pPr lvl="1"/>
            <a:r>
              <a:rPr lang="en-US" dirty="0" smtClean="0"/>
              <a:t>The propogation of an electromagnetic wave as predicted by Maxwell and confirmed by Hertz.</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Light and Matter.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http://www.lightandmatter.com/html_books/7cp/ch06/figs/emspectrum.png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98b5f71f5091f2e4219e47b92ac994e}">
                <a14:useLocalDpi xmlns:a14="http://schemas.microsoft.com/office/drawing/2010/main" val="0"/>
              </a:ext>
            </a:extLst>
          </a:blip>
          <a:stretch>
            <a:fillRect/>
          </a:stretch>
        </p:blipFill>
        <p:spPr>
          <a:xfrm>
            <a:off x="2660292" y="533400"/>
            <a:ext cx="382341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Apparatus Used by Hertz</a:t>
            </a:r>
          </a:p>
          <a:p>
            <a:pPr lvl="1"/>
            <a:r>
              <a:rPr lang="en-US" dirty="0" smtClean="0"/>
              <a:t>The apparatus used by Hertz in 1887 to generate and detect electromagnetic waves. An RLC circuit connected to the first loop caused sparks across a gap in the wire loop and generated electromagnetic waves. Sparks across a gap in the second loop located across the laboratory gave evidence that the waves had been received.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Maxwell’s Equations: Electromagnetic Waves Predicted and Observed. March 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http://cnx.org/content/m42437/latest/Figure%2025_01_02a.jpg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be99f674f3518514034b67cac57e015}">
                <a14:useLocalDpi xmlns:a14="http://schemas.microsoft.com/office/drawing/2010/main" val="0"/>
              </a:ext>
            </a:extLst>
          </a:blip>
          <a:stretch>
            <a:fillRect/>
          </a:stretch>
        </p:blipFill>
        <p:spPr>
          <a:xfrm>
            <a:off x="266700" y="533400"/>
            <a:ext cx="8610600" cy="322897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10" name="Text Placeholder 9"/>
          <p:cNvSpPr>
            <a:spLocks noGrp="1"/>
          </p:cNvSpPr>
          <p:nvPr>
            <p:ph type="body" sz="quarter" idx="10"/>
          </p:nvPr>
        </p:nvSpPr>
        <p:spPr/>
        <p:txBody>
          <a:bodyPr/>
          <a:lstStyle/>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
              </a:rPr>
              <a:t>http://www.boundless.com//physics/definition/motional-emf</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http://cnx.org/content/m42400/latest/?collection=col11406/latest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http://www.boundless.com//physics/definition/faraday-s-law-of-induction--3</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Faraday’s Law of Induction: Lenz’s Law.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http://cnx.org/content/m42392/latest/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RLC Series AC Circuits.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http://cnx.org/content/m42431/latest/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"rms."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http://en.wikipedia.org/wiki/rms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"Antenna (radio)."</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http://en.wikipedia.org/wiki/Antenna_(radio)</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"transmitter."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http://en.wiktionary.org/wiki/transmitter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"wavelength."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http://en.wiktionary.org/wiki/wavelength</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"Fields."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3"/>
              </a:rPr>
              <a:t>http://www.lightandmatter.com/html_books/7cp/ch06/ch06.html#Section6.2</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"transformer."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http://en.wiktionary.org/wiki/transformer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http://www.boundless.com//physics/definition/faraday-s-law-of-induction--3</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Inductance.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9"/>
              </a:rPr>
              <a:t>http://cnx.org/content/m42420/latest/</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"Ohm's law."</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1"/>
              </a:rPr>
              <a:t>http://en.wiktionary.org/wiki/Ohm's_law</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http://cnx.org/content/m42348/latest/?collection=col11406/1.7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"reactance."</a:t>
            </a:r>
            <a:r>
              <a:rPr lang="en-US" sz="1200" dirty="0">
                <a:solidFill>
                  <a:schemeClr val="accent1"/>
                </a:solidFill>
                <a:latin typeface="Arial" charset="0"/>
                <a:ea typeface="ＭＳ Ｐゴシック" charset="0"/>
              </a:rPr>
              <a:t> </a:t>
            </a:r>
            <a:r>
              <a:rPr lang="en-US" sz="1200">
                <a:solidFill>
                  <a:schemeClr val="accent1"/>
                </a:solidFill>
                <a:latin typeface="Arial" charset="0"/>
                <a:ea typeface="ＭＳ Ｐゴシック" charset="0"/>
                <a:hlinkClick r:id="rId33"/>
              </a:rPr>
              <a:t>CC BY-SA 3.0</a:t>
            </a:r>
            <a:r>
              <a:rPr lang="en-US" sz="1200">
                <a:solidFill>
                  <a:schemeClr val="accent1"/>
                </a:solidFill>
                <a:latin typeface="Arial" charset="0"/>
                <a:ea typeface="ＭＳ Ｐゴシック" charset="0"/>
              </a:rPr>
              <a:t> </a:t>
            </a:r>
            <a:r>
              <a:rPr lang="en-US" sz="1200" smtClean="0">
                <a:solidFill>
                  <a:schemeClr val="accent1"/>
                </a:solidFill>
                <a:latin typeface="Arial" charset="0"/>
                <a:ea typeface="ＭＳ Ｐゴシック" charset="0"/>
                <a:hlinkClick r:id="rId34"/>
              </a:rPr>
              <a:t>http://en.wiktionary.org/wiki/reactance</a:t>
            </a:r>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"Resonance."</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http://en.wikipedia.org/wiki/Resonance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"impedance."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http://en.wiktionary.org/wiki/impedance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RLC Series AC Circuits.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http://cnx.org/content/m42431/latest/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"rms."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http://en.wikipedia.org/wiki/rms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field."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http://en.wikipedia.org/wiki/Magnetic_field%23Energy_stored_in_magnetic_fields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http://en.wiktionary.org/wiki/inductor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"permeability."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http://en.wiktionary.org/wiki/permeability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Inductance.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http://cnx.org/content/m42420/latest/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"ferromagnet."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http://en.wikipedia.org/wiki/ferromagnet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"Microphone."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http://en.wikipedia.org/wiki/Microphone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"Seismograph."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http://en.wikipedia.org/wiki/Seismograph</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"Primary memory."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http://en.wikipedia.org/wiki/Primary_memory%23Primary_storage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"Loudspeaker."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http://en.wikipedia.org/wiki/Loudspeaker</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"GFCI."</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http://en.wikipedia.org/wiki/GFCI</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"amplifier."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http://en.wiktionary.org/wiki/amplifier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field."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http://en.wiktionary.org/wiki/magnetic_field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"special relativity."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http://en.wiktionary.org/wiki/special_relativity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"frame of reference."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http://en.wiktionary.org/wiki/frame_of_reference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http://cnx.org/content/m42400/latest/?collection=col11406/latest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"OpenStax College, The Hall Effect. September 17, 2013."</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http://cnx.org/content/m42377/latest/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http://en.wikipedia.org/wiki/Inductor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http://en.wikipedia.org/wiki/Inductor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http://en.wiktionary.org/wiki/inductor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Light and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"Fields."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http://www.lightandmatter.com/html_books/7cp/ch06/ch06.html#Section6.2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"Maxwell's equations."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http://en.wikipedia.org/wiki/Maxwell's%20equations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"vector area."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http://en.wikipedia.org/wiki/vector%20area</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"Stokes' theorem."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http://en.wikipedia.org/wiki/Stokes'%20theorem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"Paul Padley, Faraday's Law.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http://cnx.org/content/m12869/latest/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"Rl circuit."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http://en.wikipedia.org/wiki/Rl_circuit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http://en.wiktionary.org/wiki/inductor</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http://www.boundless.com//physics/definition/characteristic-time-constant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http://cnx.org/content/m42425/latest/?collection=col11406/1.7</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http://cnx.org/content/m42420/latest/?collection=col11406/1.7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"torque."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http://en.wiktionary.org/wiki/torque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"Lorentz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http://en.wiktionary.org/wiki/Lorentz_force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Electrodynamics: Generators and Motors.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http://cnx.org/content/m39508/latest/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"electromotive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http://en.wikipedia.org/wiki/electromotive%20force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"Electric generator."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http://en.wikipedia.org/wiki/Electric_generator</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"turbine."</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http://en.wiktionary.org/wiki/turbine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Electric Generators.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http://cnx.org/content/m42408/latest/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"electromotive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http://en.wikipedia.org/wiki/electromotive%20force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flux."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http://en.wiktionary.org/wiki/magnetic_flux</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http://en.wiktionary.org/wiki/induction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Motional Emf.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http://cnx.org/content/m42400/latest/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"Phasor."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http://en.wikipedia.org/wiki/Phasor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"rms."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http://en.wikipedia.org/wiki/rms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Electronics: Capacitive and Inductive Circuits.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http://cnx.org/content/m39523/latest/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http://cnx.org/content/m42427/latest/?collection=col11406/1.7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"phasor."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http://en.wiktionary.org/wiki/phasor</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"Lenz's law."</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http://en.wiktionary.org/wiki/Lenz's_law</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"rms."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http://en.wikipedia.org/wiki/rms</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http://cnx.org/content/m42427/latest/?collection=col11406/1.7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"resonance."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http://en.wiktionary.org/wiki/resonance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RLC Series AC Circuits.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http://cnx.org/content/m42431/latest/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"Lenz's law."</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http://en.wiktionary.org/wiki/Lenz's_law</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"rms."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http://en.wikipedia.org/wiki/rms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"vector area."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http://en.wikipedia.org/wiki/vector%20area</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Boundless Learning.</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"Boundless."</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http://www.boundless.com//physics/definition/galvanometer</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Induced Emf and Magnetic Flux.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http://cnx.org/content/m42390/latest/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flux."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http://en.wikipedia.org/wiki/Magnetic_flux</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flux."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http://en.wiktionary.org/wiki/magnetic_flux</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Transformers.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http://cnx.org/content/m42414/latest/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http://www.boundless.com//physics/definition/faraday-s-law-of-induction--3</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http://cnx.org/content/m42437/latest/?collection=col11406/latest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"electromotive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http://en.wikipedia.org/wiki/electromotive%20force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"magnetic field."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http://en.wiktionary.org/wiki/magnetic+field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"electric field."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http://en.wiktionary.org/wiki/electric+field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http://cnx.org/content/m42437/latest/?collection=col11406/latest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"Faraday's law of induction."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http://en.wikipedia.org/wiki/Faraday's_law_of_induction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"electromotive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http://en.wikipedia.org/wiki/electromotive%20force</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"flux."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http://en.wiktionary.org/wiki/flux</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"solenoid."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http://en.wiktionary.org/wiki/solenoid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Faraday’s Law of Induction: Lenz’s Law.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http://cnx.org/content/m42392/latest/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"electromotive force."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http://en.wikipedia.org/wiki/electromotive%20force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Eddy Currents and Magnetic Damping.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http://cnx.org/content/m42404/latest/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http://www.boundless.com//physics/definition/faraday-s-law-of-induction--3</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c27a7bca8d65cff1db55836ea9357852}">
                <a14:useLocalDpi xmlns:a14="http://schemas.microsoft.com/office/drawing/2010/main" val="0"/>
              </a:ext>
            </a:extLst>
          </a:blip>
          <a:stretch>
            <a:fillRect/>
          </a:stretch>
        </p:blipFill>
        <p:spPr>
          <a:xfrm>
            <a:off x="152400" y="1447800"/>
            <a:ext cx="2768600" cy="509422"/>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Inductance</a:t>
            </a:r>
          </a:p>
          <a:p>
            <a:pPr marL="115888" indent="-115888"/>
            <a:r>
              <a:rPr lang="en-US" dirty="0" smtClean="0"/>
              <a:t>RL Circuits</a:t>
            </a:r>
          </a:p>
          <a:p>
            <a:pPr marL="115888" indent="-115888"/>
            <a:r>
              <a:rPr lang="en-US" dirty="0"/>
              <a:t/>
            </a:r>
            <a:r>
              <a:rPr lang="en-US" dirty="0"/>
              <a:t>RLC Series Circuit: At Large and Small Frequencies; Phasor Diagram</a:t>
            </a:r>
            <a:r>
              <a:rPr lang="en-US" dirty="0"/>
              <a:t> </a:t>
            </a:r>
            <a:endParaRPr lang="en-US" dirty="0" smtClean="0"/>
          </a:p>
          <a:p>
            <a:pPr marL="115888" indent="-115888"/>
            <a:r>
              <a:rPr lang="en-US" dirty="0"/>
              <a:t/>
            </a:r>
            <a:r>
              <a:rPr lang="en-US" dirty="0"/>
              <a:t>Resistors in AC Circuits</a:t>
            </a:r>
            <a:r>
              <a:rPr lang="en-US" dirty="0"/>
              <a:t> </a:t>
            </a:r>
            <a:endParaRPr lang="en-US" dirty="0" smtClean="0"/>
          </a:p>
          <a:p>
            <a:pPr marL="115888" indent="-115888"/>
            <a:r>
              <a:rPr lang="en-US" dirty="0"/>
              <a:t/>
            </a:r>
            <a:r>
              <a:rPr lang="en-US" dirty="0"/>
              <a:t>Capacitors in AC Circuits: Capacitive Reactance and Phasor Diagrams</a:t>
            </a:r>
            <a:r>
              <a:rPr lang="en-US" dirty="0"/>
              <a:t> </a:t>
            </a:r>
            <a:endParaRPr lang="en-US" dirty="0" smtClean="0"/>
          </a:p>
          <a:p>
            <a:pPr marL="115888" indent="-115888"/>
            <a:r>
              <a:rPr lang="en-US" dirty="0"/>
              <a:t/>
            </a:r>
            <a:r>
              <a:rPr lang="en-US" dirty="0"/>
              <a:t>Inductors in AC Circuits: Inductive Reactive and Phasor Diagrams</a:t>
            </a:r>
            <a:r>
              <a:rPr lang="en-US" dirty="0"/>
              <a:t> </a:t>
            </a:r>
            <a:endParaRPr lang="en-US" dirty="0" smtClean="0"/>
          </a:p>
          <a:p>
            <a:pPr marL="115888" indent="-115888"/>
            <a:r>
              <a:rPr lang="en-US" dirty="0"/>
              <a:t/>
            </a:r>
            <a:r>
              <a:rPr lang="en-US" dirty="0"/>
              <a:t>Resonance in RLC Circuits</a:t>
            </a:r>
            <a:r>
              <a:rPr lang="en-US" dirty="0"/>
              <a:t> </a:t>
            </a:r>
            <a:endParaRPr lang="en-US" dirty="0" smtClean="0"/>
          </a:p>
          <a:p>
            <a:pPr marL="115888" indent="-115888"/>
            <a:r>
              <a:rPr lang="en-US" dirty="0"/>
              <a:t/>
            </a:r>
            <a:r>
              <a:rPr lang="en-US" dirty="0"/>
              <a:t>Power</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AC Circuits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AC Circuits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www.boundless.com/physics/textbooks/boundless-physics-textbook/induction-ac-circuits-and-electrical-technologies-22/ac-circuits-162/</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"OpenStax College, Back Emf. September 17, 2013."</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http://cnx.org/content/m42411/latest/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"Inductance."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http://en.wikipedia.org/wiki/Inductance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"mutual inductance."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http://en.wiktionary.org/wiki/mutual_inductance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"inductor."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http://en.wiktionary.org/wiki/inductor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http://www.boundless.com//physics/definition/self-inductance--2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http://cnx.org/content/m42420/latest/?collection=col11406/1.7</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acecb05229ad6dad40f2c493bd6927a8}">
                <a14:useLocalDpi xmlns:a14="http://schemas.microsoft.com/office/drawing/2010/main" val="0"/>
              </a:ext>
            </a:extLst>
          </a:blip>
          <a:stretch>
            <a:fillRect/>
          </a:stretch>
        </p:blipFill>
        <p:spPr>
          <a:xfrm>
            <a:off x="152400" y="1447800"/>
            <a:ext cx="2768600"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Sound Systems, Computer Memory, Seismograph, GFCI</a:t>
            </a:r>
          </a:p>
          <a:p>
            <a:pPr marL="115888" indent="-115888"/>
            <a:r>
              <a:rPr lang="en-US" dirty="0" smtClean="0"/>
              <a:t>Antennae</a:t>
            </a:r>
          </a:p>
        </p:txBody>
      </p:sp>
      <p:sp>
        <p:nvSpPr>
          <p:cNvPr id="21" name="Title 20"/>
          <p:cNvSpPr>
            <a:spLocks noGrp="1"/>
          </p:cNvSpPr>
          <p:nvPr>
            <p:ph type="title"/>
          </p:nvPr>
        </p:nvSpPr>
        <p:spPr>
          <a:xfrm>
            <a:off x="152400" y="381000"/>
            <a:ext cx="8686800" cy="685800"/>
          </a:xfrm>
        </p:spPr>
        <p:txBody>
          <a:bodyPr/>
          <a:lstStyle/>
          <a:p>
            <a:r>
              <a:rPr lang="en-US" dirty="0" smtClean="0"/>
              <a:t>Applications of Induction and EM Waves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Applications of Induction and EM Waves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www.boundless.com/physics/textbooks/boundless-physics-textbook/induction-ac-circuits-and-electrical-technologies-22/applications-of-induction-and-em-waves-163/</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fdc406de712432fb848ba12e9a6c658f}">
                <a14:useLocalDpi xmlns:a14="http://schemas.microsoft.com/office/drawing/2010/main" val="0"/>
              </a:ext>
            </a:extLst>
          </a:blip>
          <a:stretch>
            <a:fillRect/>
          </a:stretch>
        </p:blipFill>
        <p:spPr>
          <a:xfrm>
            <a:off x="152400" y="1447800"/>
            <a:ext cx="2768600" cy="113004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Energy Stored in a Magnetic Field</a:t>
            </a:r>
          </a:p>
          <a:p>
            <a:pPr marL="115888" indent="-115888"/>
            <a:r>
              <a:rPr lang="en-US" dirty="0" smtClean="0"/>
              <a:t>Maxwell's Predictions and Hertz' Confirmation</a:t>
            </a:r>
          </a:p>
        </p:txBody>
      </p:sp>
      <p:sp>
        <p:nvSpPr>
          <p:cNvPr id="21" name="Title 20"/>
          <p:cNvSpPr>
            <a:spLocks noGrp="1"/>
          </p:cNvSpPr>
          <p:nvPr>
            <p:ph type="title"/>
          </p:nvPr>
        </p:nvSpPr>
        <p:spPr>
          <a:xfrm>
            <a:off x="152400" y="381000"/>
            <a:ext cx="8686800" cy="685800"/>
          </a:xfrm>
        </p:spPr>
        <p:txBody>
          <a:bodyPr/>
          <a:lstStyle/>
          <a:p>
            <a:r>
              <a:rPr lang="en-US" dirty="0" smtClean="0"/>
              <a:t>Magnetic Fields and Maxwell Revisited</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Induction, AC Circuits, and Electrical Technolo...</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Magnetic Fields and Maxwell Revisited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www.boundless.com/physics/textbooks/boundless-physics-textbook/induction-ac-circuits-and-electrical-technologies-22/magnetic-fields-and-maxwell-revisited-164/</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737923768"/>
      </p:ext>
    </p:extLst>
  </p:cSld>
  <p:clrMapOvr>
    <a:masterClrMapping/>
  </p:clrMapOvr>
  <p:transition xmlns:p14="http://schemas.microsoft.com/office/powerpoint/2010/main"/>
</p:sld>
</file>

<file path=ppt/theme/noteTheme.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slideTheme.xml><?xml version="1.0" encoding="utf-8"?>
<a:theme xmlns:a="http://schemas.openxmlformats.org/drawingml/2006/main" name="Boundless_Theme">
  <a:themeElements>
    <a:clrScheme name="Boundless">
      <a:dk1>
        <a:srgbClr val="FFFFFF"/>
      </a:dk1>
      <a:lt1>
        <a:srgbClr val="FFFFFF"/>
      </a:lt1>
      <a:dk2>
        <a:srgbClr val="000000"/>
      </a:dk2>
      <a:lt2>
        <a:srgbClr val="808080"/>
      </a:lt2>
      <a:accent1>
        <a:srgbClr val="2E2E2E"/>
      </a:accent1>
      <a:accent2>
        <a:srgbClr val="7BBB45"/>
      </a:accent2>
      <a:accent3>
        <a:srgbClr val="353535"/>
      </a:accent3>
      <a:accent4>
        <a:srgbClr val="2C2C2C"/>
      </a:accent4>
      <a:accent5>
        <a:srgbClr val="ADADAD"/>
      </a:accent5>
      <a:accent6>
        <a:srgbClr val="FEB720"/>
      </a:accent6>
      <a:hlink>
        <a:srgbClr val="228DBC"/>
      </a:hlink>
      <a:folHlink>
        <a:srgbClr val="228DB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spDef>
    <a:ln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lnDef>
  </a:objectDefaults>
  <a:extraClrSchemeLst>
    <a:extraClrScheme>
      <a:clrScheme name="Chapt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Lst>
</a:theme>
</file>

<file path=docProps/app.xml><?xml version="1.0" encoding="utf-8"?>
<Properties xmlns="http://schemas.openxmlformats.org/officeDocument/2006/extended-properties" xmlns:vt="http://schemas.openxmlformats.org/officeDocument/2006/docPropsVTypes">
  <TotalTime>1464</TotalTime>
  <Words>0</Words>
  <Application>Microsoft Macintosh PowerPoint</Application>
  <PresentationFormat>On-screen Show (4:3)</PresentationFormat>
  <Paragraphs>0</Paragraphs>
  <Slides>1</Slides>
  <Notes>0</Notes>
  <HiddenSlides>0</HiddenSlides>
  <MMClips>0</MMClips>
  <ScaleCrop>false</ScaleCrop>
  <HeadingPairs>
    <vt:vector baseType="variant" size="4">
      <vt:variant>
        <vt:lpstr>Theme</vt:lpstr>
      </vt:variant>
      <vt:variant>
        <vt:i4>1</vt:i4>
      </vt:variant>
      <vt:variant>
        <vt:lpstr>Slide Titles</vt:lpstr>
      </vt:variant>
      <vt:variant>
        <vt:i4>1</vt:i4>
      </vt:variant>
    </vt:vector>
  </HeadingPairs>
  <TitlesOfParts>
    <vt:vector baseType="lpstr" size="2">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Boundless Study Slides</dc:title>
  <dc:creator>Boundless</dc:creator>
  <cp:lastModifiedBy>Boundless</cp:lastModifiedBy>
  <cp:revision>1</cp:revision>
  <dcterms:created xsi:type="dcterms:W3CDTF">2013-10-07T14:37:03Z</dcterms:created>
  <dcterms:modified xsi:type="dcterms:W3CDTF">2013-11-19T21:58:14Z</dcterms:modified>
</cp:coreProperties>
</file>